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  <p:sldMasterId id="2147483686" r:id="rId2"/>
    <p:sldMasterId id="2147483650" r:id="rId3"/>
    <p:sldMasterId id="2147483651" r:id="rId4"/>
  </p:sldMasterIdLst>
  <p:notesMasterIdLst>
    <p:notesMasterId r:id="rId29"/>
  </p:notesMasterIdLst>
  <p:handoutMasterIdLst>
    <p:handoutMasterId r:id="rId30"/>
  </p:handoutMasterIdLst>
  <p:sldIdLst>
    <p:sldId id="1721" r:id="rId5"/>
    <p:sldId id="1753" r:id="rId6"/>
    <p:sldId id="1751" r:id="rId7"/>
    <p:sldId id="1746" r:id="rId8"/>
    <p:sldId id="1745" r:id="rId9"/>
    <p:sldId id="1726" r:id="rId10"/>
    <p:sldId id="1727" r:id="rId11"/>
    <p:sldId id="1730" r:id="rId12"/>
    <p:sldId id="1724" r:id="rId13"/>
    <p:sldId id="1725" r:id="rId14"/>
    <p:sldId id="1752" r:id="rId15"/>
    <p:sldId id="1749" r:id="rId16"/>
    <p:sldId id="1744" r:id="rId17"/>
    <p:sldId id="1731" r:id="rId18"/>
    <p:sldId id="1732" r:id="rId19"/>
    <p:sldId id="1733" r:id="rId20"/>
    <p:sldId id="1736" r:id="rId21"/>
    <p:sldId id="1734" r:id="rId22"/>
    <p:sldId id="1737" r:id="rId23"/>
    <p:sldId id="1738" r:id="rId24"/>
    <p:sldId id="1739" r:id="rId25"/>
    <p:sldId id="1740" r:id="rId26"/>
    <p:sldId id="1750" r:id="rId27"/>
    <p:sldId id="1743" r:id="rId28"/>
  </p:sldIdLst>
  <p:sldSz cx="9144000" cy="6858000" type="screen4x3"/>
  <p:notesSz cx="9921875" cy="67945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vae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99CCFF"/>
    <a:srgbClr val="FF6699"/>
    <a:srgbClr val="FF66CC"/>
    <a:srgbClr val="FF9999"/>
    <a:srgbClr val="FF0000"/>
    <a:srgbClr val="000000"/>
    <a:srgbClr val="799FC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84412" autoAdjust="0"/>
    <p:restoredTop sz="75948" autoAdjust="0"/>
  </p:normalViewPr>
  <p:slideViewPr>
    <p:cSldViewPr snapToObjects="1">
      <p:cViewPr>
        <p:scale>
          <a:sx n="90" d="100"/>
          <a:sy n="90" d="100"/>
        </p:scale>
        <p:origin x="-142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296" y="-90"/>
      </p:cViewPr>
      <p:guideLst>
        <p:guide orient="horz" pos="2141"/>
        <p:guide pos="3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8.png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4828507344550885"/>
                  <c:y val="5.564893671094628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נתונים!$A$4:$A$8</c:f>
              <c:strCache>
                <c:ptCount val="5"/>
                <c:pt idx="0">
                  <c:v>פרסומים</c:v>
                </c:pt>
                <c:pt idx="1">
                  <c:v>קרנות תחרותיות</c:v>
                </c:pt>
                <c:pt idx="2">
                  <c:v>קרנות לא-תחרותיות</c:v>
                </c:pt>
                <c:pt idx="3">
                  <c:v>דוקטורנטים</c:v>
                </c:pt>
                <c:pt idx="4">
                  <c:v>מאסטר עם תזה</c:v>
                </c:pt>
              </c:strCache>
            </c:strRef>
          </c:cat>
          <c:val>
            <c:numRef>
              <c:f>נתונים!$B$4:$B$8</c:f>
              <c:numCache>
                <c:formatCode>0%</c:formatCode>
                <c:ptCount val="5"/>
                <c:pt idx="0">
                  <c:v>0.34</c:v>
                </c:pt>
                <c:pt idx="1">
                  <c:v>0.34</c:v>
                </c:pt>
                <c:pt idx="2">
                  <c:v>0.15</c:v>
                </c:pt>
                <c:pt idx="3">
                  <c:v>0.15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נתונים!$A$4:$A$8</c:f>
              <c:strCache>
                <c:ptCount val="5"/>
                <c:pt idx="0">
                  <c:v>פרסומים</c:v>
                </c:pt>
                <c:pt idx="1">
                  <c:v>קרנות תחרותיות</c:v>
                </c:pt>
                <c:pt idx="2">
                  <c:v>קרנות לא-תחרותיות</c:v>
                </c:pt>
                <c:pt idx="3">
                  <c:v>דוקטורנטים</c:v>
                </c:pt>
                <c:pt idx="4">
                  <c:v>מאסטר עם תזה</c:v>
                </c:pt>
              </c:strCache>
            </c:strRef>
          </c:cat>
          <c:val>
            <c:numRef>
              <c:f>נתונים!$C$4:$C$8</c:f>
              <c:numCache>
                <c:formatCode>_ * #,##0_ ;_ * \-#,##0_ ;_ * "-"??_ ;_ @_ </c:formatCode>
                <c:ptCount val="5"/>
                <c:pt idx="0">
                  <c:v>943.84</c:v>
                </c:pt>
                <c:pt idx="1">
                  <c:v>943.84</c:v>
                </c:pt>
                <c:pt idx="2">
                  <c:v>416.4</c:v>
                </c:pt>
                <c:pt idx="3">
                  <c:v>416.4</c:v>
                </c:pt>
                <c:pt idx="4">
                  <c:v>55.52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01018317903216E-2"/>
          <c:y val="2.4096859027798973E-2"/>
          <c:w val="0.96997963364193573"/>
          <c:h val="0.82255963769629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גיליון1!$H$1:$H$2</c:f>
              <c:strCache>
                <c:ptCount val="1"/>
                <c:pt idx="0">
                  <c:v>הכנסה לפרסום (א' ₪)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c:spPr>
          <c:invertIfNegative val="0"/>
          <c:pictureOptions>
            <c:pictureFormat val="stack"/>
          </c:pictureOptions>
          <c:dLbls>
            <c:txPr>
              <a:bodyPr/>
              <a:lstStyle/>
              <a:p>
                <a:pPr>
                  <a:defRPr sz="24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גיליון1!$A$3:$A$12</c:f>
              <c:strCache>
                <c:ptCount val="10"/>
                <c:pt idx="0">
                  <c:v>מדעי הרוח</c:v>
                </c:pt>
                <c:pt idx="1">
                  <c:v>חינוך</c:v>
                </c:pt>
                <c:pt idx="2">
                  <c:v>חברה, עסקים וניהול</c:v>
                </c:pt>
                <c:pt idx="3">
                  <c:v>משפטים</c:v>
                </c:pt>
                <c:pt idx="4">
                  <c:v>רפואה ועזר רפואי</c:v>
                </c:pt>
                <c:pt idx="5">
                  <c:v>מתמטיקה, סטטיסטיקה ומחשב</c:v>
                </c:pt>
                <c:pt idx="6">
                  <c:v>פיסיקליים</c:v>
                </c:pt>
                <c:pt idx="7">
                  <c:v>ביולוגיים, חקלאות</c:v>
                </c:pt>
                <c:pt idx="8">
                  <c:v>הנדסה ואדריכלות</c:v>
                </c:pt>
                <c:pt idx="9">
                  <c:v>סה"כ</c:v>
                </c:pt>
              </c:strCache>
            </c:strRef>
          </c:cat>
          <c:val>
            <c:numRef>
              <c:f>גיליון1!$H$3:$H$12</c:f>
              <c:numCache>
                <c:formatCode>#,##0</c:formatCode>
                <c:ptCount val="10"/>
                <c:pt idx="0">
                  <c:v>269.89600000000002</c:v>
                </c:pt>
                <c:pt idx="1">
                  <c:v>188.261</c:v>
                </c:pt>
                <c:pt idx="2">
                  <c:v>185.226</c:v>
                </c:pt>
                <c:pt idx="3">
                  <c:v>250.15100000000001</c:v>
                </c:pt>
                <c:pt idx="4">
                  <c:v>145.083</c:v>
                </c:pt>
                <c:pt idx="5">
                  <c:v>150.66800000000001</c:v>
                </c:pt>
                <c:pt idx="6">
                  <c:v>76.739999999999995</c:v>
                </c:pt>
                <c:pt idx="7">
                  <c:v>105.065</c:v>
                </c:pt>
                <c:pt idx="8">
                  <c:v>115.30200000000001</c:v>
                </c:pt>
                <c:pt idx="9">
                  <c:v>149.82900000000001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014784"/>
        <c:axId val="46280064"/>
      </c:barChart>
      <c:catAx>
        <c:axId val="19014784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he-IL"/>
          </a:p>
        </c:txPr>
        <c:crossAx val="46280064"/>
        <c:crosses val="autoZero"/>
        <c:auto val="1"/>
        <c:lblAlgn val="ctr"/>
        <c:lblOffset val="100"/>
        <c:noMultiLvlLbl val="0"/>
      </c:catAx>
      <c:valAx>
        <c:axId val="46280064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9014784"/>
        <c:crosses val="autoZero"/>
        <c:crossBetween val="between"/>
      </c:valAx>
    </c:plotArea>
    <c:plotVisOnly val="1"/>
    <c:dispBlanksAs val="gap"/>
    <c:showDLblsOverMax val="0"/>
  </c:chart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משקלות!$C$4</c:f>
              <c:strCache>
                <c:ptCount val="1"/>
                <c:pt idx="0">
                  <c:v>מאמרים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משקלות!$D$4:$H$4</c:f>
              <c:numCache>
                <c:formatCode>General</c:formatCode>
                <c:ptCount val="5"/>
                <c:pt idx="0" formatCode="0%">
                  <c:v>0.2</c:v>
                </c:pt>
                <c:pt idx="2" formatCode="0%">
                  <c:v>0.06</c:v>
                </c:pt>
                <c:pt idx="3" formatCode="0%">
                  <c:v>0.25</c:v>
                </c:pt>
                <c:pt idx="4" formatCode="0.0%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משקלות!$C$5</c:f>
              <c:strCache>
                <c:ptCount val="1"/>
                <c:pt idx="0">
                  <c:v>ציטוטים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38100"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משקלות!$D$5:$H$5</c:f>
              <c:numCache>
                <c:formatCode>0%</c:formatCode>
                <c:ptCount val="5"/>
                <c:pt idx="1">
                  <c:v>0.2</c:v>
                </c:pt>
                <c:pt idx="3">
                  <c:v>0.35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משקלות!$C$6</c:f>
              <c:strCache>
                <c:ptCount val="1"/>
                <c:pt idx="0">
                  <c:v>אימפקט ציטוטים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משקלות!$D$6:$H$6</c:f>
              <c:numCache>
                <c:formatCode>General</c:formatCode>
                <c:ptCount val="5"/>
                <c:pt idx="2" formatCode="0%">
                  <c:v>0.3</c:v>
                </c:pt>
                <c:pt idx="4" formatCode="0%">
                  <c:v>0.1</c:v>
                </c:pt>
              </c:numCache>
            </c:numRef>
          </c:val>
        </c:ser>
        <c:ser>
          <c:idx val="3"/>
          <c:order val="3"/>
          <c:tx>
            <c:strRef>
              <c:f>משקלות!$C$7</c:f>
              <c:strCache>
                <c:ptCount val="1"/>
                <c:pt idx="0">
                  <c:v>Highly-Cited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משקלות!$D$7:$H$7</c:f>
              <c:numCache>
                <c:formatCode>General</c:formatCode>
                <c:ptCount val="5"/>
                <c:pt idx="0" formatCode="0%">
                  <c:v>0.2</c:v>
                </c:pt>
                <c:pt idx="3" formatCode="0%">
                  <c:v>0.15</c:v>
                </c:pt>
                <c:pt idx="4" formatCode="0.0%">
                  <c:v>0.22500000000000001</c:v>
                </c:pt>
              </c:numCache>
            </c:numRef>
          </c:val>
        </c:ser>
        <c:ser>
          <c:idx val="4"/>
          <c:order val="4"/>
          <c:tx>
            <c:strRef>
              <c:f>משקלות!$C$8</c:f>
              <c:strCache>
                <c:ptCount val="1"/>
                <c:pt idx="0">
                  <c:v>High-impact /N&amp;S</c:v>
                </c:pt>
              </c:strCache>
            </c:strRef>
          </c:tx>
          <c:spPr>
            <a:solidFill>
              <a:srgbClr val="336600"/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משקלות!$D$8:$H$8</c:f>
              <c:numCache>
                <c:formatCode>General</c:formatCode>
                <c:ptCount val="5"/>
                <c:pt idx="0" formatCode="0%">
                  <c:v>0.2</c:v>
                </c:pt>
                <c:pt idx="3" formatCode="0%">
                  <c:v>0.15</c:v>
                </c:pt>
              </c:numCache>
            </c:numRef>
          </c:val>
        </c:ser>
        <c:ser>
          <c:idx val="5"/>
          <c:order val="5"/>
          <c:tx>
            <c:strRef>
              <c:f>משקלות!$C$9</c:f>
              <c:strCache>
                <c:ptCount val="1"/>
                <c:pt idx="0">
                  <c:v>h-index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משקלות!$D$9:$H$9</c:f>
              <c:numCache>
                <c:formatCode>General</c:formatCode>
                <c:ptCount val="5"/>
                <c:pt idx="3" formatCode="0%">
                  <c:v>0.1</c:v>
                </c:pt>
              </c:numCache>
            </c:numRef>
          </c:val>
        </c:ser>
        <c:ser>
          <c:idx val="6"/>
          <c:order val="6"/>
          <c:tx>
            <c:strRef>
              <c:f>משקלות!$C$10</c:f>
              <c:strCache>
                <c:ptCount val="1"/>
                <c:pt idx="0">
                  <c:v>פרסים של סגל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משקלות!$D$10:$H$10</c:f>
              <c:numCache>
                <c:formatCode>General</c:formatCode>
                <c:ptCount val="5"/>
                <c:pt idx="0" formatCode="0%">
                  <c:v>0.2</c:v>
                </c:pt>
              </c:numCache>
            </c:numRef>
          </c:val>
        </c:ser>
        <c:ser>
          <c:idx val="7"/>
          <c:order val="7"/>
          <c:tx>
            <c:strRef>
              <c:f>משקלות!$C$11</c:f>
              <c:strCache>
                <c:ptCount val="1"/>
                <c:pt idx="0">
                  <c:v>פרסים של בוגרים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משקלות!$D$11:$H$11</c:f>
              <c:numCache>
                <c:formatCode>General</c:formatCode>
                <c:ptCount val="5"/>
                <c:pt idx="0" formatCode="0%">
                  <c:v>0.1</c:v>
                </c:pt>
              </c:numCache>
            </c:numRef>
          </c:val>
        </c:ser>
        <c:ser>
          <c:idx val="8"/>
          <c:order val="8"/>
          <c:tx>
            <c:strRef>
              <c:f>משקלות!$C$12</c:f>
              <c:strCache>
                <c:ptCount val="1"/>
                <c:pt idx="0">
                  <c:v>הערכת עמיתים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משקלות!$D$12:$H$12</c:f>
              <c:numCache>
                <c:formatCode>0%</c:formatCode>
                <c:ptCount val="5"/>
                <c:pt idx="1">
                  <c:v>0.4</c:v>
                </c:pt>
                <c:pt idx="2">
                  <c:v>0.33</c:v>
                </c:pt>
                <c:pt idx="4" formatCode="0.0%">
                  <c:v>0.125</c:v>
                </c:pt>
              </c:numCache>
            </c:numRef>
          </c:val>
        </c:ser>
        <c:ser>
          <c:idx val="9"/>
          <c:order val="9"/>
          <c:tx>
            <c:strRef>
              <c:f>משקלות!$C$13</c:f>
              <c:strCache>
                <c:ptCount val="1"/>
                <c:pt idx="0">
                  <c:v>הערכת עמיתים איזורית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משקלות!$D$13:$H$13</c:f>
              <c:numCache>
                <c:formatCode>General</c:formatCode>
                <c:ptCount val="5"/>
                <c:pt idx="4" formatCode="0.0%">
                  <c:v>0.125</c:v>
                </c:pt>
              </c:numCache>
            </c:numRef>
          </c:val>
        </c:ser>
        <c:ser>
          <c:idx val="10"/>
          <c:order val="10"/>
          <c:tx>
            <c:strRef>
              <c:f>משקלות!$C$14</c:f>
              <c:strCache>
                <c:ptCount val="1"/>
                <c:pt idx="0">
                  <c:v>הערכת מעסיקים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dLbl>
              <c:idx val="1"/>
              <c:layout>
                <c:manualLayout>
                  <c:x val="2.9304029304029304E-3"/>
                  <c:y val="-3.6966598160529761E-17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ysClr val="windowText" lastClr="000000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משקלות!$D$14:$H$14</c:f>
              <c:numCache>
                <c:formatCode>0%</c:formatCode>
                <c:ptCount val="5"/>
                <c:pt idx="1">
                  <c:v>0.1</c:v>
                </c:pt>
              </c:numCache>
            </c:numRef>
          </c:val>
        </c:ser>
        <c:ser>
          <c:idx val="11"/>
          <c:order val="11"/>
          <c:tx>
            <c:strRef>
              <c:f>משקלות!$C$15</c:f>
              <c:strCache>
                <c:ptCount val="1"/>
                <c:pt idx="0">
                  <c:v>נירמול לגודל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e-IL"/>
                      <a:t>נירמול לגודל,</a:t>
                    </a:r>
                    <a:r>
                      <a:rPr lang="en-US"/>
                      <a:t/>
                    </a:r>
                    <a:br>
                      <a:rPr lang="en-US"/>
                    </a:br>
                    <a:r>
                      <a:rPr lang="he-IL"/>
                      <a:t> 10%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משקלות!$D$15:$H$15</c:f>
              <c:numCache>
                <c:formatCode>General</c:formatCode>
                <c:ptCount val="5"/>
                <c:pt idx="0" formatCode="0%">
                  <c:v>0.1</c:v>
                </c:pt>
              </c:numCache>
            </c:numRef>
          </c:val>
        </c:ser>
        <c:ser>
          <c:idx val="12"/>
          <c:order val="12"/>
          <c:tx>
            <c:strRef>
              <c:f>משקלות!$C$16</c:f>
              <c:strCache>
                <c:ptCount val="1"/>
                <c:pt idx="0">
                  <c:v>יס"ס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משקלות!$D$16:$H$16</c:f>
              <c:numCache>
                <c:formatCode>0%</c:formatCode>
                <c:ptCount val="5"/>
                <c:pt idx="1">
                  <c:v>0.2</c:v>
                </c:pt>
                <c:pt idx="2" formatCode="0.00%">
                  <c:v>4.4999999999999998E-2</c:v>
                </c:pt>
              </c:numCache>
            </c:numRef>
          </c:val>
        </c:ser>
        <c:ser>
          <c:idx val="13"/>
          <c:order val="13"/>
          <c:tx>
            <c:strRef>
              <c:f>משקלות!$C$17</c:f>
              <c:strCache>
                <c:ptCount val="1"/>
                <c:pt idx="0">
                  <c:v>תארי ד"ר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</c:dPt>
          <c:dLbls>
            <c:dLbl>
              <c:idx val="2"/>
              <c:layout>
                <c:manualLayout>
                  <c:x val="0"/>
                  <c:y val="2.0178800057326857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משקלות!$D$17:$H$17</c:f>
              <c:numCache>
                <c:formatCode>General</c:formatCode>
                <c:ptCount val="5"/>
                <c:pt idx="4" formatCode="0%">
                  <c:v>0.05</c:v>
                </c:pt>
              </c:numCache>
            </c:numRef>
          </c:val>
        </c:ser>
        <c:ser>
          <c:idx val="14"/>
          <c:order val="14"/>
          <c:tx>
            <c:strRef>
              <c:f>משקלות!$C$18</c:f>
              <c:strCache>
                <c:ptCount val="1"/>
                <c:pt idx="0">
                  <c:v>תארי ד"ר לאיש סגל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משקלות!$D$18:$H$18</c:f>
              <c:numCache>
                <c:formatCode>General</c:formatCode>
                <c:ptCount val="5"/>
                <c:pt idx="2" formatCode="0%">
                  <c:v>0.06</c:v>
                </c:pt>
                <c:pt idx="4" formatCode="0%">
                  <c:v>0.05</c:v>
                </c:pt>
              </c:numCache>
            </c:numRef>
          </c:val>
        </c:ser>
        <c:ser>
          <c:idx val="15"/>
          <c:order val="15"/>
          <c:tx>
            <c:strRef>
              <c:f>משקלות!$C$19</c:f>
              <c:strCache>
                <c:ptCount val="1"/>
                <c:pt idx="0">
                  <c:v>דוקטורנטים / BA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משקלות!$D$19:$H$19</c:f>
              <c:numCache>
                <c:formatCode>General</c:formatCode>
                <c:ptCount val="5"/>
                <c:pt idx="2" formatCode="0.00%">
                  <c:v>2.2499999999999999E-2</c:v>
                </c:pt>
              </c:numCache>
            </c:numRef>
          </c:val>
        </c:ser>
        <c:ser>
          <c:idx val="16"/>
          <c:order val="16"/>
          <c:tx>
            <c:strRef>
              <c:f>משקלות!$C$20</c:f>
              <c:strCache>
                <c:ptCount val="1"/>
                <c:pt idx="0">
                  <c:v>סגל בינ"ל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663300"/>
              </a:solidFill>
            </c:spPr>
          </c:dPt>
          <c:dLbls>
            <c:dLbl>
              <c:idx val="2"/>
              <c:layout>
                <c:manualLayout>
                  <c:x val="-4.40356493899801E-3"/>
                  <c:y val="-2.0165419631570274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משקלות!$D$20:$H$20</c:f>
              <c:numCache>
                <c:formatCode>0%</c:formatCode>
                <c:ptCount val="5"/>
                <c:pt idx="1">
                  <c:v>0.05</c:v>
                </c:pt>
                <c:pt idx="2" formatCode="0.00%">
                  <c:v>2.5000000000000001E-2</c:v>
                </c:pt>
              </c:numCache>
            </c:numRef>
          </c:val>
        </c:ser>
        <c:ser>
          <c:idx val="17"/>
          <c:order val="17"/>
          <c:tx>
            <c:strRef>
              <c:f>משקלות!$C$21</c:f>
              <c:strCache>
                <c:ptCount val="1"/>
                <c:pt idx="0">
                  <c:v>סטוד' בינ"ל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-1.4645903004681423E-3"/>
                  <c:y val="-2.0180388939221323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משקלות!$D$21:$H$21</c:f>
              <c:numCache>
                <c:formatCode>0%</c:formatCode>
                <c:ptCount val="5"/>
                <c:pt idx="1">
                  <c:v>0.05</c:v>
                </c:pt>
                <c:pt idx="2" formatCode="0.00%">
                  <c:v>2.5000000000000001E-2</c:v>
                </c:pt>
              </c:numCache>
            </c:numRef>
          </c:val>
        </c:ser>
        <c:ser>
          <c:idx val="18"/>
          <c:order val="18"/>
          <c:tx>
            <c:strRef>
              <c:f>משקלות!$C$22</c:f>
              <c:strCache>
                <c:ptCount val="1"/>
                <c:pt idx="0">
                  <c:v>מאמרים עם שותפים בינ"ל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משקלות!$D$22:$H$22</c:f>
              <c:numCache>
                <c:formatCode>General</c:formatCode>
                <c:ptCount val="5"/>
                <c:pt idx="2" formatCode="0.00%">
                  <c:v>2.5000000000000001E-2</c:v>
                </c:pt>
                <c:pt idx="4" formatCode="0%">
                  <c:v>0.1</c:v>
                </c:pt>
              </c:numCache>
            </c:numRef>
          </c:val>
        </c:ser>
        <c:ser>
          <c:idx val="19"/>
          <c:order val="19"/>
          <c:tx>
            <c:strRef>
              <c:f>משקלות!$C$23</c:f>
              <c:strCache>
                <c:ptCount val="1"/>
                <c:pt idx="0">
                  <c:v>הכנסות לאיש סגל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4.3937709014045881E-3"/>
                  <c:y val="2.017880005732671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משקלות!$D$23:$H$23</c:f>
              <c:numCache>
                <c:formatCode>General</c:formatCode>
                <c:ptCount val="5"/>
                <c:pt idx="2" formatCode="0.00%">
                  <c:v>2.2499999999999999E-2</c:v>
                </c:pt>
              </c:numCache>
            </c:numRef>
          </c:val>
        </c:ser>
        <c:ser>
          <c:idx val="20"/>
          <c:order val="20"/>
          <c:tx>
            <c:strRef>
              <c:f>משקלות!$C$24</c:f>
              <c:strCache>
                <c:ptCount val="1"/>
                <c:pt idx="0">
                  <c:v>הכנסות מחקר לאיש סגל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משקלות!$D$24:$H$24</c:f>
              <c:numCache>
                <c:formatCode>General</c:formatCode>
                <c:ptCount val="5"/>
                <c:pt idx="2" formatCode="0%">
                  <c:v>0.06</c:v>
                </c:pt>
              </c:numCache>
            </c:numRef>
          </c:val>
        </c:ser>
        <c:ser>
          <c:idx val="21"/>
          <c:order val="21"/>
          <c:tx>
            <c:strRef>
              <c:f>משקלות!$C$25</c:f>
              <c:strCache>
                <c:ptCount val="1"/>
                <c:pt idx="0">
                  <c:v>הכנסות תעשייה לאיש סגל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משקלות!$D$3:$H$3</c:f>
              <c:strCache>
                <c:ptCount val="5"/>
                <c:pt idx="0">
                  <c:v>שנגחאי</c:v>
                </c:pt>
                <c:pt idx="1">
                  <c:v>QS</c:v>
                </c:pt>
                <c:pt idx="2">
                  <c:v>טיימס</c:v>
                </c:pt>
                <c:pt idx="3">
                  <c:v>טאיוואן</c:v>
                </c:pt>
                <c:pt idx="4">
                  <c:v>US News</c:v>
                </c:pt>
              </c:strCache>
            </c:strRef>
          </c:cat>
          <c:val>
            <c:numRef>
              <c:f>משקלות!$D$25:$H$25</c:f>
              <c:numCache>
                <c:formatCode>General</c:formatCode>
                <c:ptCount val="5"/>
                <c:pt idx="2" formatCode="0.00%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92730880"/>
        <c:axId val="92732416"/>
      </c:barChart>
      <c:catAx>
        <c:axId val="92730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he-IL"/>
          </a:p>
        </c:txPr>
        <c:crossAx val="92732416"/>
        <c:crosses val="autoZero"/>
        <c:auto val="1"/>
        <c:lblAlgn val="ctr"/>
        <c:lblOffset val="100"/>
        <c:noMultiLvlLbl val="0"/>
      </c:catAx>
      <c:valAx>
        <c:axId val="9273241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92730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21338" y="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4298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21338" y="6453188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453188"/>
            <a:ext cx="4298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8C2100-748C-405B-A047-1EE890E7CD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4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21338" y="0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4298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5800"/>
            <a:ext cx="79406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621338" y="6453188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453188"/>
            <a:ext cx="4298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597D21-6E7A-413E-A828-BA4518A3FFD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5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פרק</a:t>
            </a:r>
            <a:r>
              <a:rPr lang="he-IL" baseline="0" dirty="0" smtClean="0"/>
              <a:t> קצר שמייצג את המיתוג החדש של האוניברסיטה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97D21-6E7A-413E-A828-BA4518A3FFD9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פרק</a:t>
            </a:r>
            <a:r>
              <a:rPr lang="he-IL" baseline="0" dirty="0" smtClean="0"/>
              <a:t> קצר שמייצג את המיתוג החדש של האוניברסיטה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97D21-6E7A-413E-A828-BA4518A3FFD9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פרק</a:t>
            </a:r>
            <a:r>
              <a:rPr lang="he-IL" baseline="0" dirty="0" smtClean="0"/>
              <a:t> קצר שמייצג את המיתוג החדש של האוניברסיטה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97D21-6E7A-413E-A828-BA4518A3FFD9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lhr3-1.xx.fbcdn.net/hphotos-xat1/v/t1.0-9/12189678_10153935103972262_6525207830550792622_n.jpg?oh=98080be8c3470e3ec09bf10b7b75aac8&amp;oe=570CCE9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042329" cy="297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448872" cy="27363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448872" cy="2976891"/>
          </a:xfrm>
          <a:noFill/>
        </p:spPr>
        <p:txBody>
          <a:bodyPr anchor="ctr" anchorCtr="1"/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310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742404"/>
          </a:xfrm>
          <a:noFill/>
          <a:ln>
            <a:noFill/>
          </a:ln>
        </p:spPr>
        <p:txBody>
          <a:bodyPr anchor="b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5"/>
            <a:ext cx="5111750" cy="4752528"/>
          </a:xfr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8213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570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6683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28828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12700"/>
            <a:ext cx="2286000" cy="688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12700"/>
            <a:ext cx="6705600" cy="688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1673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700"/>
            <a:ext cx="8609013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" y="639763"/>
            <a:ext cx="8558213" cy="6230937"/>
          </a:xfrm>
        </p:spPr>
        <p:txBody>
          <a:bodyPr/>
          <a:lstStyle/>
          <a:p>
            <a:pPr lvl="0"/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40706722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6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81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34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" y="639651"/>
            <a:ext cx="9144000" cy="5129509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18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4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0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93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97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6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F6F71-37B8-40E2-ABB2-F8AFD73D7D8C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EFBF-071B-4D0E-9BB4-6D2E17DD562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66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DAF23-B42C-44B6-B344-D6F4CC2DE374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3BDC-B3A1-4BC3-92F4-9ED0939D8A8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93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0E39-85B1-40FA-B104-C2553A7EB4E0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0D1E-17FF-47A1-B0A6-F543D3BDE1A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5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EA9A-5313-489E-B2F4-0E4B19CDE995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8FCC-F002-4D5A-96A1-65C40955458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8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779" y="393305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93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4869-CE9A-468F-A3B8-60172F8B597B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D824-1290-4F26-9506-2B11F2F268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00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CC686-9601-4EAE-B8E4-88E0C071266D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3ED38-BDF7-4FE8-9DB9-354972232DF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07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EFB1-5ADC-4F01-9DE2-6CC9AD4C850A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8247-B825-4521-BFB1-4C34A1E80DB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48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16122-2364-4698-A4BB-EDDCE59442F8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69A55-3EF9-4C3C-9DBE-60E5A0389C4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7224-1D2B-48C9-876C-D880B51DA5D6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6321-63CC-4AC4-B7F1-71B1DC825C8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14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F8F5-00FE-47DB-9803-95E0ED67DC30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6AA5-87EA-4D5E-BACF-4FCCCDBA7CF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2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D622-E469-4488-B1A2-DAE3F190A670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7D4D3-1925-45CA-81B1-DCB7E7AEDDA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64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ADA8-C753-4DBC-A341-C335E5C42653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293E5-BB17-4862-A015-ED9CF71EB9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B211-24A5-4E88-9947-ECFD42EF52DC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97C1-E530-4758-AC78-6EF045FD18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93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E0A2B-6A0D-4782-B897-4D1D529CF935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815FA-DBED-463B-856D-6BB5BF8575F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2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4248472" cy="4752528"/>
          </a:xfrm>
          <a:noFill/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9" y="764704"/>
            <a:ext cx="4176464" cy="4752528"/>
          </a:xfrm>
          <a:noFill/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1556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578FC-E4DE-451E-98FE-D4F54789DC08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45809-E633-4AB6-B502-C5563DF2C19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B917-206E-4C9E-9284-30F1182E4417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B7CF-0FAD-49A1-8358-181CB67F02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DC355-ED1F-402D-8D2E-3C92E5F860E7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E0CF5-25CB-429C-AA7A-0DEF85E692A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6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5C7B-DDFB-407F-BE19-CC0BDACFD5E3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ECA2-A81E-4373-B16C-B4BAF0CEE96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73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0C04-6D05-4784-9782-B8102E030230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ECC1-33F5-4FC5-A446-D6EE46E331C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1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C44F4-1D4F-4575-8630-5E6ACFEE56D1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D4B8-3008-4752-9A2E-D47E9CC2355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53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57DE-6EEF-4D63-9FAC-859ABAE1AC36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D99B-45D9-456C-A1EB-C932E3D9F40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1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35064-6A13-4E21-917A-73DE7B4B658B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A37F-B6E6-4179-85D7-96E8DDC6CE3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6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640080"/>
          </a:xfrm>
          <a:solidFill>
            <a:schemeClr val="tx1"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he-IL"/>
            </a:lvl1pPr>
          </a:lstStyle>
          <a:p>
            <a:pPr lvl="0"/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730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4040188" cy="3960440"/>
          </a:xfr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730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56793"/>
            <a:ext cx="4041775" cy="3960440"/>
          </a:xfr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7074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5612"/>
            <a:ext cx="8136904" cy="654050"/>
          </a:xfrm>
          <a:solidFill>
            <a:schemeClr val="bg2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7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5612"/>
            <a:ext cx="8136904" cy="654050"/>
          </a:xfrm>
          <a:solidFill>
            <a:schemeClr val="bg2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לבן 2"/>
          <p:cNvSpPr/>
          <p:nvPr userDrawn="1"/>
        </p:nvSpPr>
        <p:spPr bwMode="auto">
          <a:xfrm>
            <a:off x="0" y="679970"/>
            <a:ext cx="9144000" cy="5112000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2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5612"/>
            <a:ext cx="8136904" cy="654050"/>
          </a:xfrm>
          <a:solidFill>
            <a:schemeClr val="bg2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לבן 2"/>
          <p:cNvSpPr/>
          <p:nvPr userDrawn="1"/>
        </p:nvSpPr>
        <p:spPr bwMode="auto">
          <a:xfrm>
            <a:off x="0" y="679970"/>
            <a:ext cx="9144000" cy="5112000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B1DBCA0-8FBD-4903-82B5-7E3856622237" descr="CB1DBCA0-8FBD-4903-82B5-7E385662223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5064"/>
            <a:ext cx="9180512" cy="339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 userDrawn="1"/>
        </p:nvSpPr>
        <p:spPr bwMode="auto">
          <a:xfrm>
            <a:off x="0" y="2335064"/>
            <a:ext cx="9180512" cy="3405014"/>
          </a:xfrm>
          <a:prstGeom prst="rect">
            <a:avLst/>
          </a:prstGeom>
          <a:solidFill>
            <a:schemeClr val="bg2">
              <a:alpha val="39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18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01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2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slide" Target="../slides/slide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 bwMode="auto">
          <a:xfrm>
            <a:off x="1939236" y="5780566"/>
            <a:ext cx="7213187" cy="1077433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512" y="-26348"/>
            <a:ext cx="8208912" cy="66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לשנות סגנון כותרת שבסיס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8329613" y="5791200"/>
            <a:ext cx="820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0">
              <a:spcBef>
                <a:spcPct val="30000"/>
              </a:spcBef>
            </a:pPr>
            <a:endParaRPr lang="he-IL" sz="2000"/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-4980" y="637383"/>
            <a:ext cx="9155330" cy="514161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  <a:p>
            <a:pPr lvl="3"/>
            <a:endParaRPr lang="he-IL" dirty="0" smtClean="0"/>
          </a:p>
        </p:txBody>
      </p:sp>
      <p:sp>
        <p:nvSpPr>
          <p:cNvPr id="18" name="לחצן פעולה: חזרה 17">
            <a:hlinkClick r:id="" action="ppaction://hlinkshowjump?jump=lastslideviewed" highlightClick="1"/>
          </p:cNvPr>
          <p:cNvSpPr/>
          <p:nvPr/>
        </p:nvSpPr>
        <p:spPr bwMode="auto">
          <a:xfrm>
            <a:off x="841232" y="5805264"/>
            <a:ext cx="576064" cy="576064"/>
          </a:xfrm>
          <a:prstGeom prst="actionButtonReturn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https://scontent-lhr3-1.xx.fbcdn.net/hphotos-xat1/v/t1.0-9/12189678_10153935103972262_6525207830550792622_n.jpg?oh=98080be8c3470e3ec09bf10b7b75aac8&amp;oe=570CCE9A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0" t="16545" r="8190" b="26180"/>
          <a:stretch/>
        </p:blipFill>
        <p:spPr bwMode="auto">
          <a:xfrm>
            <a:off x="-4980" y="5778995"/>
            <a:ext cx="1944216" cy="10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לחצן פעולה: חזרה 21">
            <a:hlinkClick r:id="" action="ppaction://hlinkshowjump?jump=lastslideviewed" highlightClick="1"/>
          </p:cNvPr>
          <p:cNvSpPr/>
          <p:nvPr/>
        </p:nvSpPr>
        <p:spPr bwMode="auto">
          <a:xfrm>
            <a:off x="8604448" y="5778994"/>
            <a:ext cx="576064" cy="576064"/>
          </a:xfrm>
          <a:prstGeom prst="actionButtonReturn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מלבן 24"/>
          <p:cNvSpPr/>
          <p:nvPr/>
        </p:nvSpPr>
        <p:spPr bwMode="auto">
          <a:xfrm>
            <a:off x="7951151" y="-24080"/>
            <a:ext cx="1201272" cy="663732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r>
              <a:rPr kumimoji="0" lang="he-I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kumimoji="0" lang="he-I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r>
              <a:rPr kumimoji="0" lang="he-I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kumimoji="0" lang="he-I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endParaRPr kumimoji="0" lang="he-I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לחצן פעולה: חזרה 18">
            <a:hlinkClick r:id="" action="ppaction://hlinkshowjump?jump=lastslideviewed" highlightClick="1"/>
          </p:cNvPr>
          <p:cNvSpPr/>
          <p:nvPr/>
        </p:nvSpPr>
        <p:spPr bwMode="auto">
          <a:xfrm>
            <a:off x="8329614" y="5805263"/>
            <a:ext cx="797080" cy="763638"/>
          </a:xfrm>
          <a:prstGeom prst="actionButtonReturn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לבן 11"/>
          <p:cNvSpPr/>
          <p:nvPr/>
        </p:nvSpPr>
        <p:spPr bwMode="auto">
          <a:xfrm>
            <a:off x="7907232" y="6318496"/>
            <a:ext cx="1201272" cy="510539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</a:t>
            </a:r>
            <a:endParaRPr kumimoji="0" lang="he-IL" sz="4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8651143" y="6465545"/>
            <a:ext cx="379413" cy="1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" bIns="10800"/>
          <a:lstStyle/>
          <a:p>
            <a:pPr rtl="0" eaLnBrk="0" hangingPunct="0"/>
            <a:fld id="{E6FEBC23-C9DF-4EA4-8F98-2BBDE0E25C26}" type="slidenum">
              <a:rPr lang="he-IL" sz="1200">
                <a:solidFill>
                  <a:schemeClr val="tx1"/>
                </a:solidFill>
                <a:effectLst/>
              </a:rPr>
              <a:pPr rtl="0" eaLnBrk="0" hangingPunct="0"/>
              <a:t>‹#›</a:t>
            </a:fld>
            <a:endParaRPr lang="en-US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מלבן 15">
            <a:hlinkClick r:id="rId17" action="ppaction://hlinksldjump"/>
          </p:cNvPr>
          <p:cNvSpPr/>
          <p:nvPr/>
        </p:nvSpPr>
        <p:spPr bwMode="auto">
          <a:xfrm>
            <a:off x="5573087" y="6261524"/>
            <a:ext cx="668774" cy="52068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מתווה</a:t>
            </a:r>
          </a:p>
        </p:txBody>
      </p:sp>
      <p:sp>
        <p:nvSpPr>
          <p:cNvPr id="24" name="מלבן 23">
            <a:hlinkClick r:id="rId18" action="ppaction://hlinksldjump"/>
          </p:cNvPr>
          <p:cNvSpPr/>
          <p:nvPr/>
        </p:nvSpPr>
        <p:spPr bwMode="auto">
          <a:xfrm>
            <a:off x="4788024" y="6261524"/>
            <a:ext cx="728124" cy="52068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05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דיון</a:t>
            </a:r>
          </a:p>
        </p:txBody>
      </p:sp>
      <p:sp>
        <p:nvSpPr>
          <p:cNvPr id="26" name="מלבן 25">
            <a:hlinkClick r:id="rId19" action="ppaction://hlinksldjump"/>
          </p:cNvPr>
          <p:cNvSpPr/>
          <p:nvPr/>
        </p:nvSpPr>
        <p:spPr bwMode="auto">
          <a:xfrm>
            <a:off x="6298800" y="6261524"/>
            <a:ext cx="764315" cy="52068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  <a:tabLst/>
            </a:pPr>
            <a:r>
              <a:rPr kumimoji="0" lang="he-IL" sz="105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</a:rPr>
              <a:t>סדר יום</a:t>
            </a:r>
          </a:p>
        </p:txBody>
      </p:sp>
      <p:sp>
        <p:nvSpPr>
          <p:cNvPr id="27" name="מלבן 26">
            <a:hlinkClick r:id="rId20" action="ppaction://hlinksldjump"/>
          </p:cNvPr>
          <p:cNvSpPr/>
          <p:nvPr/>
        </p:nvSpPr>
        <p:spPr bwMode="auto">
          <a:xfrm>
            <a:off x="7120053" y="6261524"/>
            <a:ext cx="764315" cy="52068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למה מדידה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98" r:id="rId7"/>
    <p:sldLayoutId id="2147483699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EEEFF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EEEFF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EEEFF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EEEFF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514350" indent="-342900" algn="r" rtl="1" eaLnBrk="0" fontAlgn="base" hangingPunct="0">
        <a:lnSpc>
          <a:spcPct val="90000"/>
        </a:lnSpc>
        <a:spcBef>
          <a:spcPct val="75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1143000" indent="-285750" algn="r" rtl="1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ú"/>
        <a:defRPr sz="2400">
          <a:solidFill>
            <a:schemeClr val="bg2"/>
          </a:solidFill>
          <a:latin typeface="+mn-lt"/>
          <a:cs typeface="+mn-cs"/>
        </a:defRPr>
      </a:lvl2pPr>
      <a:lvl3pPr marL="1485900" indent="-228600" algn="r" rtl="1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cs typeface="+mn-cs"/>
        </a:defRPr>
      </a:lvl3pPr>
      <a:lvl4pPr marL="1828800" indent="-228600" algn="r" rtl="1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60000"/>
        <a:buChar char="o"/>
        <a:defRPr sz="2000">
          <a:solidFill>
            <a:schemeClr val="bg2"/>
          </a:solidFill>
          <a:latin typeface="+mn-lt"/>
          <a:cs typeface="+mn-cs"/>
        </a:defRPr>
      </a:lvl4pPr>
      <a:lvl5pPr marL="2171700" indent="-228600" algn="r" rtl="1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628900" indent="-228600" algn="r" rtl="1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6pPr>
      <a:lvl7pPr marL="3086100" indent="-228600" algn="r" rtl="1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7pPr>
      <a:lvl8pPr marL="3543300" indent="-228600" algn="r" rtl="1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8pPr>
      <a:lvl9pPr marL="4000500" indent="-228600" algn="r" rtl="1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F0BF-F7BF-4979-A8F9-F7C5F0A713C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33BEF-F6AC-4725-B7CE-174096C1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216933-8DFD-418A-8C81-32CD9E6C44C7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3FEF8B-7B0B-468C-A277-F2D374C6775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18DF29-1C02-424E-96A2-A7ED6F428AC5}" type="datetimeFigureOut">
              <a:rPr lang="he-IL"/>
              <a:pPr>
                <a:defRPr/>
              </a:pPr>
              <a:t>כ"ב/תמוז/תשע"ו</a:t>
            </a:fld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62431E-A56E-42CE-93C9-77BC2FB8CDB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shanghairanking.com/World-University-Rankings-2014/Israel.html" TargetMode="External"/><Relationship Id="rId7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www.shanghairanking.com/World-University-Rankings-2014/Isra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s://www.tau.ac.il/sites/default/files/styles/reaserch_main_image_580_x_330/public/monitor580_0.jpg?itok=5tHLYp4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78" y="-5612"/>
            <a:ext cx="9200578" cy="581087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3" name="מלבן 2"/>
          <p:cNvSpPr/>
          <p:nvPr/>
        </p:nvSpPr>
        <p:spPr bwMode="auto">
          <a:xfrm>
            <a:off x="-56578" y="0"/>
            <a:ext cx="9200578" cy="580526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 bwMode="auto">
          <a:xfrm>
            <a:off x="-56578" y="0"/>
            <a:ext cx="9200578" cy="5805264"/>
          </a:xfrm>
          <a:prstGeom prst="rect">
            <a:avLst/>
          </a:prstGeom>
          <a:solidFill>
            <a:schemeClr val="tx1">
              <a:alpha val="66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algn="ctr" rtl="0">
              <a:spcBef>
                <a:spcPct val="30000"/>
              </a:spcBef>
            </a:pPr>
            <a:r>
              <a:rPr lang="he-IL" sz="5400" dirty="0">
                <a:solidFill>
                  <a:schemeClr val="bg2"/>
                </a:solidFill>
              </a:rPr>
              <a:t>מערכת ארצית לניטור פרסומים</a:t>
            </a:r>
          </a:p>
          <a:p>
            <a:pPr algn="ctr" rtl="0">
              <a:spcBef>
                <a:spcPct val="30000"/>
              </a:spcBef>
            </a:pPr>
            <a:r>
              <a:rPr lang="he-IL" sz="4800" dirty="0">
                <a:solidFill>
                  <a:schemeClr val="bg2"/>
                </a:solidFill>
              </a:rPr>
              <a:t>מפגש מקצועי להצגה </a:t>
            </a:r>
            <a:r>
              <a:rPr lang="en-US" sz="4800" dirty="0">
                <a:solidFill>
                  <a:schemeClr val="bg2"/>
                </a:solidFill>
              </a:rPr>
              <a:t/>
            </a:r>
            <a:br>
              <a:rPr lang="en-US" sz="4800" dirty="0">
                <a:solidFill>
                  <a:schemeClr val="bg2"/>
                </a:solidFill>
              </a:rPr>
            </a:br>
            <a:r>
              <a:rPr lang="he-IL" sz="4800" dirty="0">
                <a:solidFill>
                  <a:schemeClr val="bg2"/>
                </a:solidFill>
              </a:rPr>
              <a:t>ודיון במתווה המוצע</a:t>
            </a:r>
          </a:p>
          <a:p>
            <a:pPr algn="ctr">
              <a:spcBef>
                <a:spcPct val="30000"/>
              </a:spcBef>
            </a:pPr>
            <a:endParaRPr lang="he-IL" sz="4000" dirty="0" smtClean="0">
              <a:solidFill>
                <a:schemeClr val="bg2"/>
              </a:solidFill>
            </a:endParaRPr>
          </a:p>
          <a:p>
            <a:pPr algn="ctr">
              <a:spcBef>
                <a:spcPct val="30000"/>
              </a:spcBef>
            </a:pPr>
            <a:r>
              <a:rPr lang="he-IL" sz="4000" dirty="0" smtClean="0">
                <a:solidFill>
                  <a:schemeClr val="bg2"/>
                </a:solidFill>
              </a:rPr>
              <a:t>יוזמה משותפת של </a:t>
            </a:r>
            <a:r>
              <a:rPr lang="he-IL" sz="4000" dirty="0">
                <a:solidFill>
                  <a:schemeClr val="bg2"/>
                </a:solidFill>
              </a:rPr>
              <a:t>ור"ה יחד עם ות"ת</a:t>
            </a:r>
          </a:p>
        </p:txBody>
      </p:sp>
    </p:spTree>
    <p:extLst>
      <p:ext uri="{BB962C8B-B14F-4D97-AF65-F5344CB8AC3E}">
        <p14:creationId xmlns:p14="http://schemas.microsoft.com/office/powerpoint/2010/main" val="2499952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משקל המאמרים בדירוגים הבינ"ל</a:t>
            </a:r>
            <a:endParaRPr lang="he-IL" dirty="0"/>
          </a:p>
        </p:txBody>
      </p:sp>
      <p:graphicFrame>
        <p:nvGraphicFramePr>
          <p:cNvPr id="4" name="תרשים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025366"/>
              </p:ext>
            </p:extLst>
          </p:nvPr>
        </p:nvGraphicFramePr>
        <p:xfrm>
          <a:off x="238125" y="627702"/>
          <a:ext cx="8667750" cy="524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9"/>
          <a:stretch/>
        </p:blipFill>
        <p:spPr bwMode="auto">
          <a:xfrm>
            <a:off x="287939" y="5353066"/>
            <a:ext cx="504887" cy="48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אליפסה 5"/>
          <p:cNvSpPr/>
          <p:nvPr/>
        </p:nvSpPr>
        <p:spPr bwMode="auto">
          <a:xfrm>
            <a:off x="2195736" y="5376324"/>
            <a:ext cx="540000" cy="540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אליפסה 6"/>
          <p:cNvSpPr/>
          <p:nvPr/>
        </p:nvSpPr>
        <p:spPr bwMode="auto">
          <a:xfrm>
            <a:off x="3779912" y="5376324"/>
            <a:ext cx="540000" cy="54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אליפסה 7"/>
          <p:cNvSpPr/>
          <p:nvPr/>
        </p:nvSpPr>
        <p:spPr bwMode="auto">
          <a:xfrm>
            <a:off x="5364088" y="5376324"/>
            <a:ext cx="540000" cy="54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אליפסה 8"/>
          <p:cNvSpPr/>
          <p:nvPr/>
        </p:nvSpPr>
        <p:spPr bwMode="auto">
          <a:xfrm>
            <a:off x="6958897" y="5376324"/>
            <a:ext cx="540000" cy="540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53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סדר היום</a:t>
            </a:r>
            <a:endParaRPr lang="he-IL" dirty="0"/>
          </a:p>
        </p:txBody>
      </p:sp>
      <p:sp>
        <p:nvSpPr>
          <p:cNvPr id="4" name="מלבן מעוגל 3"/>
          <p:cNvSpPr/>
          <p:nvPr/>
        </p:nvSpPr>
        <p:spPr bwMode="auto">
          <a:xfrm>
            <a:off x="5004048" y="908720"/>
            <a:ext cx="2664296" cy="79208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פרופ' ירון עוז,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רקטור</a:t>
            </a:r>
            <a:r>
              <a:rPr kumimoji="0" lang="he-IL" sz="2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אונ' ת"א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מלבן מעוגל 4"/>
          <p:cNvSpPr/>
          <p:nvPr/>
        </p:nvSpPr>
        <p:spPr bwMode="auto">
          <a:xfrm>
            <a:off x="1979712" y="908720"/>
            <a:ext cx="2664296" cy="79208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גדי פרנק, </a:t>
            </a:r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he-IL" sz="2400" dirty="0" smtClean="0">
                <a:solidFill>
                  <a:schemeClr val="bg2"/>
                </a:solidFill>
              </a:rPr>
              <a:t>מנכ"ל מל"ג/ות"ת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6" name="מלבן מעוגל 5"/>
          <p:cNvSpPr/>
          <p:nvPr/>
        </p:nvSpPr>
        <p:spPr bwMode="auto">
          <a:xfrm>
            <a:off x="3707904" y="1916832"/>
            <a:ext cx="2160240" cy="79208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הצגת המתווה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6876256" y="3861048"/>
            <a:ext cx="2160240" cy="79208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chemeClr val="bg2"/>
                </a:solidFill>
              </a:rPr>
              <a:t>InCites</a:t>
            </a:r>
            <a:r>
              <a:rPr lang="he-IL" sz="2400" dirty="0" smtClean="0">
                <a:solidFill>
                  <a:schemeClr val="bg2"/>
                </a:solidFill>
              </a:rPr>
              <a:t> כמשל- </a:t>
            </a:r>
            <a:r>
              <a:rPr lang="he-IL" sz="2400" dirty="0" err="1" smtClean="0">
                <a:solidFill>
                  <a:schemeClr val="bg2"/>
                </a:solidFill>
              </a:rPr>
              <a:t>ב"ג</a:t>
            </a:r>
            <a:r>
              <a:rPr lang="he-IL" sz="2400" dirty="0" smtClean="0">
                <a:solidFill>
                  <a:schemeClr val="bg2"/>
                </a:solidFill>
              </a:rPr>
              <a:t> 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8" name="מלבן מעוגל 7"/>
          <p:cNvSpPr/>
          <p:nvPr/>
        </p:nvSpPr>
        <p:spPr bwMode="auto">
          <a:xfrm>
            <a:off x="4644008" y="3861048"/>
            <a:ext cx="2160240" cy="79208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עקרונות </a:t>
            </a:r>
            <a:r>
              <a:rPr lang="en-US" sz="2400" dirty="0" smtClean="0">
                <a:solidFill>
                  <a:schemeClr val="bg2"/>
                </a:solidFill>
              </a:rPr>
              <a:t>CRIS</a:t>
            </a:r>
            <a:r>
              <a:rPr lang="he-IL" sz="2400" dirty="0" smtClean="0">
                <a:solidFill>
                  <a:schemeClr val="bg2"/>
                </a:solidFill>
              </a:rPr>
              <a:t> - </a:t>
            </a:r>
            <a:r>
              <a:rPr lang="he-IL" sz="2400" dirty="0" err="1" smtClean="0">
                <a:solidFill>
                  <a:schemeClr val="bg2"/>
                </a:solidFill>
              </a:rPr>
              <a:t>ב"ג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10" name="מלבן מעוגל 9"/>
          <p:cNvSpPr/>
          <p:nvPr/>
        </p:nvSpPr>
        <p:spPr bwMode="auto">
          <a:xfrm>
            <a:off x="3734009" y="4869160"/>
            <a:ext cx="2160240" cy="79208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דיון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11" name="מלבן מעוגל 10"/>
          <p:cNvSpPr/>
          <p:nvPr/>
        </p:nvSpPr>
        <p:spPr bwMode="auto">
          <a:xfrm>
            <a:off x="2411760" y="3861048"/>
            <a:ext cx="2160240" cy="79208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2"/>
                </a:solidFill>
              </a:rPr>
              <a:t>CRIS</a:t>
            </a:r>
            <a:r>
              <a:rPr lang="he-IL" sz="2400" dirty="0" smtClean="0">
                <a:solidFill>
                  <a:schemeClr val="bg2"/>
                </a:solidFill>
              </a:rPr>
              <a:t> בעולם –</a:t>
            </a:r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he-IL" sz="2400" dirty="0" smtClean="0">
                <a:solidFill>
                  <a:schemeClr val="bg2"/>
                </a:solidFill>
              </a:rPr>
              <a:t>מבט מהעברית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13" name="מלבן מעוגל 12"/>
          <p:cNvSpPr/>
          <p:nvPr/>
        </p:nvSpPr>
        <p:spPr bwMode="auto">
          <a:xfrm>
            <a:off x="179512" y="3861048"/>
            <a:ext cx="2160240" cy="79208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2"/>
                </a:solidFill>
              </a:rPr>
              <a:t>CRIS</a:t>
            </a:r>
            <a:r>
              <a:rPr lang="he-IL" sz="2400" dirty="0" smtClean="0">
                <a:solidFill>
                  <a:schemeClr val="bg2"/>
                </a:solidFill>
              </a:rPr>
              <a:t> כאן –</a:t>
            </a:r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he-IL" sz="2400" dirty="0" smtClean="0">
                <a:solidFill>
                  <a:schemeClr val="bg2"/>
                </a:solidFill>
              </a:rPr>
              <a:t>מבט </a:t>
            </a:r>
            <a:r>
              <a:rPr lang="he-IL" sz="2400" dirty="0" err="1" smtClean="0">
                <a:solidFill>
                  <a:schemeClr val="bg2"/>
                </a:solidFill>
              </a:rPr>
              <a:t>מוייצמן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12" name="מלבן מעוגל 11"/>
          <p:cNvSpPr/>
          <p:nvPr/>
        </p:nvSpPr>
        <p:spPr bwMode="auto">
          <a:xfrm>
            <a:off x="3699195" y="2882740"/>
            <a:ext cx="2160240" cy="79208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מדידת פרסומים כיום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0798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-36512" y="-5612"/>
            <a:ext cx="9180512" cy="65405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5" name="מלבן 4"/>
          <p:cNvSpPr/>
          <p:nvPr/>
        </p:nvSpPr>
        <p:spPr bwMode="auto">
          <a:xfrm>
            <a:off x="0" y="648438"/>
            <a:ext cx="9144000" cy="5156826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5400" dirty="0" smtClean="0">
                <a:solidFill>
                  <a:schemeClr val="tx1"/>
                </a:solidFill>
              </a:rPr>
              <a:t>טיוטת המתווה</a:t>
            </a: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kumimoji="0" lang="he-IL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לבן 5"/>
          <p:cNvSpPr/>
          <p:nvPr/>
        </p:nvSpPr>
        <p:spPr bwMode="auto">
          <a:xfrm>
            <a:off x="7308304" y="2546096"/>
            <a:ext cx="1201272" cy="663732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kumimoji="0" lang="he-I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kumimoji="0" lang="he-I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endParaRPr kumimoji="0" lang="he-IL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33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F0"/>
              </a:buClr>
            </a:pPr>
            <a:endParaRPr lang="he-IL" dirty="0" smtClean="0"/>
          </a:p>
          <a:p>
            <a:pPr>
              <a:buClr>
                <a:srgbClr val="00B0F0"/>
              </a:buClr>
            </a:pPr>
            <a:r>
              <a:rPr lang="he-IL" dirty="0" smtClean="0"/>
              <a:t>התייחסות להתנגדויות </a:t>
            </a:r>
            <a:r>
              <a:rPr lang="he-IL" dirty="0"/>
              <a:t>(לעצם המדידה, וגם לאופן ביצועה)</a:t>
            </a:r>
          </a:p>
          <a:p>
            <a:pPr>
              <a:buClr>
                <a:srgbClr val="00B0F0"/>
              </a:buClr>
            </a:pPr>
            <a:r>
              <a:rPr lang="he-IL" dirty="0" smtClean="0"/>
              <a:t>שאלת </a:t>
            </a:r>
            <a:r>
              <a:rPr lang="he-IL" dirty="0"/>
              <a:t>השקיפות – בחינה ומענה של היבטי חופש המידע 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4666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F0"/>
              </a:buClr>
            </a:pPr>
            <a:r>
              <a:rPr lang="he-IL" dirty="0"/>
              <a:t>תכלית</a:t>
            </a:r>
          </a:p>
          <a:p>
            <a:pPr marL="542925" lvl="1" indent="0">
              <a:buClr>
                <a:srgbClr val="00B0F0"/>
              </a:buClr>
              <a:buNone/>
            </a:pPr>
            <a:r>
              <a:rPr lang="he-IL" b="0" dirty="0"/>
              <a:t>עידוד מצוינות ותחרות בין אוניברסיטאות המחקר במגמה לשמר ולחזק את מעמדה הבינלאומי המוביל של מערכת ההשכלה הגבוהה הישראלית</a:t>
            </a:r>
            <a:r>
              <a:rPr lang="he-IL" b="0" dirty="0" smtClean="0"/>
              <a:t>.</a:t>
            </a:r>
            <a:endParaRPr lang="he-IL" b="0" dirty="0"/>
          </a:p>
          <a:p>
            <a:pPr>
              <a:buClr>
                <a:srgbClr val="00B0F0"/>
              </a:buClr>
            </a:pPr>
            <a:r>
              <a:rPr lang="he-IL" dirty="0"/>
              <a:t>יעדים</a:t>
            </a:r>
          </a:p>
          <a:p>
            <a:pPr marL="989013" lvl="1" indent="-446088">
              <a:buClr>
                <a:srgbClr val="00B0F0"/>
              </a:buClr>
              <a:buFont typeface="+mj-lt"/>
              <a:buAutoNum type="arabicPeriod"/>
            </a:pPr>
            <a:r>
              <a:rPr lang="he-IL" dirty="0" smtClean="0"/>
              <a:t>בסיס </a:t>
            </a:r>
            <a:r>
              <a:rPr lang="he-IL" dirty="0"/>
              <a:t>מידע לתקצוב של רכיב הפרסומים במודל המחקר של ות"ת – הכלי יהיה שקוף, מפורט, מקיף ועדכני ככל האפשר.</a:t>
            </a:r>
          </a:p>
          <a:p>
            <a:pPr marL="989013" lvl="1" indent="-446088">
              <a:buClr>
                <a:srgbClr val="00B0F0"/>
              </a:buClr>
              <a:buFont typeface="+mj-lt"/>
              <a:buAutoNum type="arabicPeriod"/>
            </a:pPr>
            <a:r>
              <a:rPr lang="he-IL" dirty="0" smtClean="0"/>
              <a:t>חיזוק </a:t>
            </a:r>
            <a:r>
              <a:rPr lang="he-IL" dirty="0"/>
              <a:t>יכולת הניטור הפנים מוסדי של תפוקות המחקר והערכה השוואתית (לפי חוגים ותחומים) למוסדות אחרים בישראל ובעולם –היכולות הללו תהינה ברמת ההנהלה האקדמית של האוניברסיטה וברמת היחידה האקדמית (פקולטה, בי"ס, מחלקה/חוג). </a:t>
            </a: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תכלית ויעדים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0202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514350">
              <a:buClr>
                <a:srgbClr val="00B0F0"/>
              </a:buClr>
              <a:buFont typeface="+mj-lt"/>
              <a:buAutoNum type="arabicPeriod"/>
            </a:pPr>
            <a:r>
              <a:rPr lang="he-IL" sz="2400" dirty="0" smtClean="0"/>
              <a:t>בשלב </a:t>
            </a:r>
            <a:r>
              <a:rPr lang="he-IL" sz="2400" dirty="0"/>
              <a:t>הראשון תתמקד המערכת בניטור פרסומים </a:t>
            </a:r>
            <a:r>
              <a:rPr lang="he-IL" sz="2400" dirty="0" smtClean="0"/>
              <a:t>.</a:t>
            </a:r>
          </a:p>
          <a:p>
            <a:pPr marL="685800" indent="-514350">
              <a:buClr>
                <a:srgbClr val="00B0F0"/>
              </a:buClr>
              <a:buFont typeface="+mj-lt"/>
              <a:buAutoNum type="arabicPeriod"/>
            </a:pPr>
            <a:r>
              <a:rPr lang="he-IL" sz="2400" dirty="0" smtClean="0"/>
              <a:t>במקביל </a:t>
            </a:r>
            <a:r>
              <a:rPr lang="he-IL" sz="2400" dirty="0"/>
              <a:t>תרחיב ות"ת את המידע שהיא מספקת למוסדות על תפוקות המחקר וההוראה לרזולוציה יותר מפורטת (מתשעה תחומים רחבים לרמה קרובה ככל האפשר לבתי-ספר ולחוגים</a:t>
            </a:r>
            <a:r>
              <a:rPr lang="he-IL" sz="2400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000" b="0" dirty="0" smtClean="0"/>
              <a:t>הערה</a:t>
            </a:r>
            <a:r>
              <a:rPr lang="he-IL" sz="2000" b="0" dirty="0"/>
              <a:t>: ות"ת כבר מספקת למוסדות את המידע על הפרסומים ברזולוציה מפורטת יותר מ-9 תחומים (לוח 7). רק התקצוב עצמו מבוסס על רמת פירוט זו.</a:t>
            </a:r>
          </a:p>
          <a:p>
            <a:pPr marL="685800" indent="-514350">
              <a:buClr>
                <a:srgbClr val="00B0F0"/>
              </a:buClr>
              <a:buFont typeface="+mj-lt"/>
              <a:buAutoNum type="arabicPeriod"/>
            </a:pPr>
            <a:r>
              <a:rPr lang="he-IL" sz="2400" dirty="0" smtClean="0"/>
              <a:t>בכפוף </a:t>
            </a:r>
            <a:r>
              <a:rPr lang="he-IL" sz="2400" dirty="0"/>
              <a:t>לאישור פורום ור"ה הרחב (נשיאים, רקטורים, מנכ"לים) </a:t>
            </a:r>
            <a:r>
              <a:rPr lang="he-IL" sz="2400" dirty="0" err="1"/>
              <a:t>וות"ת</a:t>
            </a:r>
            <a:r>
              <a:rPr lang="he-IL" sz="2400" dirty="0"/>
              <a:t> מומלץ לבחון בשלב שני מאמץ ארצי לקידום שני מהלכים משלימים:</a:t>
            </a:r>
          </a:p>
          <a:p>
            <a:pPr marL="1314450" lvl="1" indent="-514350">
              <a:buClr>
                <a:srgbClr val="00B0F0"/>
              </a:buClr>
              <a:buFont typeface="+mj-lt"/>
              <a:buAutoNum type="romanUcPeriod"/>
            </a:pPr>
            <a:r>
              <a:rPr lang="he-IL" b="1" dirty="0" smtClean="0"/>
              <a:t>הרחבה למערכת </a:t>
            </a:r>
            <a:r>
              <a:rPr lang="en-US" b="1" dirty="0"/>
              <a:t>CRIS</a:t>
            </a:r>
            <a:r>
              <a:rPr lang="he-IL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/>
              <a:t>Current Research </a:t>
            </a:r>
            <a:r>
              <a:rPr lang="en-US" sz="2000" b="1" dirty="0" smtClean="0"/>
              <a:t>Information</a:t>
            </a:r>
            <a:r>
              <a:rPr lang="en-US" sz="2000" b="1" dirty="0"/>
              <a:t> </a:t>
            </a:r>
            <a:r>
              <a:rPr lang="en-US" sz="2000" b="1" dirty="0" smtClean="0"/>
              <a:t>System</a:t>
            </a:r>
            <a:r>
              <a:rPr lang="en-US" sz="2000" b="1" dirty="0"/>
              <a:t>) </a:t>
            </a:r>
            <a:r>
              <a:rPr lang="he-IL" b="1" dirty="0"/>
              <a:t>כיוזמה מתואמת ארצית </a:t>
            </a:r>
          </a:p>
          <a:p>
            <a:pPr marL="1314450" lvl="1" indent="-514350">
              <a:buClr>
                <a:srgbClr val="00B0F0"/>
              </a:buClr>
              <a:buFont typeface="+mj-lt"/>
              <a:buAutoNum type="romanUcPeriod"/>
            </a:pPr>
            <a:r>
              <a:rPr lang="he-IL" b="1" dirty="0" smtClean="0"/>
              <a:t>הרחבה למערכת</a:t>
            </a:r>
            <a:r>
              <a:rPr lang="en-US" b="1" dirty="0"/>
              <a:t>Repository </a:t>
            </a:r>
            <a:r>
              <a:rPr lang="he-IL" b="1" dirty="0" smtClean="0"/>
              <a:t> (מאגר </a:t>
            </a:r>
            <a:r>
              <a:rPr lang="he-IL" b="1" dirty="0"/>
              <a:t>פרסומים ודוחות מדעיים) משותפת לכל האוניברסיטאות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82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283968" y="659262"/>
            <a:ext cx="4883762" cy="5129509"/>
          </a:xfrm>
        </p:spPr>
        <p:txBody>
          <a:bodyPr/>
          <a:lstStyle/>
          <a:p>
            <a:pPr>
              <a:buClr>
                <a:srgbClr val="00B0F0"/>
              </a:buClr>
            </a:pPr>
            <a:endParaRPr lang="he-IL" dirty="0" smtClean="0"/>
          </a:p>
          <a:p>
            <a:pPr>
              <a:buClr>
                <a:srgbClr val="00B0F0"/>
              </a:buClr>
            </a:pPr>
            <a:r>
              <a:rPr lang="he-IL" dirty="0" smtClean="0"/>
              <a:t>בכדי </a:t>
            </a:r>
            <a:r>
              <a:rPr lang="he-IL" dirty="0"/>
              <a:t>לאפשר השוואות רלוונטיות לפי יחידות ארגוניות ייבנה "עץ התחומים האקדמיים".</a:t>
            </a:r>
          </a:p>
          <a:p>
            <a:pPr>
              <a:buClr>
                <a:srgbClr val="00B0F0"/>
              </a:buClr>
            </a:pPr>
            <a:r>
              <a:rPr lang="he-IL" dirty="0"/>
              <a:t>העץ ייבנה באופן כזה שכל מוסד יוכל להפיק ממנו את המידע הרלוונטי עבורו.</a:t>
            </a: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עץ התחומים האקדמיים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3" y="980728"/>
            <a:ext cx="4272202" cy="447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41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תהליך הבחירה</a:t>
            </a:r>
            <a:endParaRPr lang="he-IL" dirty="0"/>
          </a:p>
        </p:txBody>
      </p:sp>
      <p:sp>
        <p:nvSpPr>
          <p:cNvPr id="4" name="מלבן מעוגל 3"/>
          <p:cNvSpPr/>
          <p:nvPr/>
        </p:nvSpPr>
        <p:spPr bwMode="auto">
          <a:xfrm>
            <a:off x="4932040" y="908720"/>
            <a:ext cx="2160240" cy="936104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הגדרת ביצועים נדרשים</a:t>
            </a:r>
          </a:p>
        </p:txBody>
      </p:sp>
      <p:sp>
        <p:nvSpPr>
          <p:cNvPr id="5" name="מלבן מעוגל 4"/>
          <p:cNvSpPr/>
          <p:nvPr/>
        </p:nvSpPr>
        <p:spPr bwMode="auto">
          <a:xfrm>
            <a:off x="2411760" y="908720"/>
            <a:ext cx="2160240" cy="936104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תוספות: חיוניות </a:t>
            </a:r>
            <a:r>
              <a:rPr lang="he-IL" sz="2400" dirty="0" err="1" smtClean="0">
                <a:solidFill>
                  <a:schemeClr val="bg2"/>
                </a:solidFill>
              </a:rPr>
              <a:t>ואיפיון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6" name="מלבן מעוגל 5"/>
          <p:cNvSpPr/>
          <p:nvPr/>
        </p:nvSpPr>
        <p:spPr bwMode="auto">
          <a:xfrm>
            <a:off x="3707904" y="2060848"/>
            <a:ext cx="2160240" cy="936104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מיפוי החלופות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6156176" y="3284984"/>
            <a:ext cx="2160240" cy="936104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אופי התהליך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8" name="מלבן מעוגל 7"/>
          <p:cNvSpPr/>
          <p:nvPr/>
        </p:nvSpPr>
        <p:spPr bwMode="auto">
          <a:xfrm>
            <a:off x="3707904" y="3284984"/>
            <a:ext cx="2160240" cy="936104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סוג ההצעה המבוקשת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9" name="מלבן מעוגל 8"/>
          <p:cNvSpPr/>
          <p:nvPr/>
        </p:nvSpPr>
        <p:spPr bwMode="auto">
          <a:xfrm>
            <a:off x="1187624" y="3284984"/>
            <a:ext cx="2160240" cy="936104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אופן הבחירה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10" name="מלבן מעוגל 9"/>
          <p:cNvSpPr/>
          <p:nvPr/>
        </p:nvSpPr>
        <p:spPr bwMode="auto">
          <a:xfrm>
            <a:off x="3734009" y="4509120"/>
            <a:ext cx="2160240" cy="936104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400" dirty="0" smtClean="0">
                <a:solidFill>
                  <a:schemeClr val="bg2"/>
                </a:solidFill>
              </a:rPr>
              <a:t>המלצה על אופני תפעול מוסדיים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0007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indent="-361950">
              <a:buClr>
                <a:srgbClr val="00B0F0"/>
              </a:buClr>
            </a:pPr>
            <a:r>
              <a:rPr lang="he-IL" sz="2400" dirty="0" smtClean="0"/>
              <a:t>ניטור כתבי עת ישראליים –חלק אורגני ממערכת הניטור, תוספת חיצונית למערכת הניטור, או </a:t>
            </a:r>
            <a:r>
              <a:rPr lang="he-IL" sz="2400" dirty="0" err="1" smtClean="0"/>
              <a:t>שיפתר</a:t>
            </a:r>
            <a:r>
              <a:rPr lang="he-IL" sz="2400" dirty="0" smtClean="0"/>
              <a:t> באמצעות מערכת </a:t>
            </a:r>
            <a:r>
              <a:rPr lang="en-US" sz="2400" dirty="0" smtClean="0"/>
              <a:t>CRIS</a:t>
            </a:r>
          </a:p>
          <a:p>
            <a:pPr marL="627063" indent="-361950">
              <a:buClr>
                <a:srgbClr val="00B0F0"/>
              </a:buClr>
            </a:pPr>
            <a:r>
              <a:rPr lang="he-IL" sz="2400" dirty="0" smtClean="0"/>
              <a:t>ניטור ספרים ופרקים בספרים, בעיקר במדעי הרוח (כולל חינוך ומשפטים)</a:t>
            </a:r>
          </a:p>
          <a:p>
            <a:pPr marL="627063" indent="-361950">
              <a:buClr>
                <a:srgbClr val="00B0F0"/>
              </a:buClr>
            </a:pPr>
            <a:r>
              <a:rPr lang="he-IL" sz="2400" dirty="0" smtClean="0"/>
              <a:t>אינטגרציה מלאה עם </a:t>
            </a:r>
            <a:r>
              <a:rPr lang="he-IL" sz="2400" dirty="0" err="1" smtClean="0"/>
              <a:t>השיוכים</a:t>
            </a:r>
            <a:r>
              <a:rPr lang="he-IL" sz="2400" dirty="0" smtClean="0"/>
              <a:t> הארגוניים, כולל תצוגה בכל המבטים המקוונים</a:t>
            </a:r>
          </a:p>
          <a:p>
            <a:pPr marL="627063" indent="-361950">
              <a:buClr>
                <a:srgbClr val="00B0F0"/>
              </a:buClr>
            </a:pPr>
            <a:r>
              <a:rPr lang="he-IL" sz="2400" dirty="0" smtClean="0"/>
              <a:t>תמיכה בעברית </a:t>
            </a:r>
          </a:p>
          <a:p>
            <a:pPr marL="627063" indent="-361950">
              <a:spcBef>
                <a:spcPts val="1200"/>
              </a:spcBef>
              <a:buClr>
                <a:srgbClr val="00B0F0"/>
              </a:buClr>
            </a:pPr>
            <a:r>
              <a:rPr lang="he-IL" sz="2400" dirty="0" smtClean="0"/>
              <a:t>הרשאות – הצגה סלקטיבית של מידע ברמות שונות (יחידת קצה, פקולטה, אוניברסיטה, כל המערכת הישראלית)</a:t>
            </a:r>
          </a:p>
          <a:p>
            <a:pPr marL="627063" indent="-361950">
              <a:buClr>
                <a:srgbClr val="00B0F0"/>
              </a:buClr>
            </a:pPr>
            <a:r>
              <a:rPr lang="he-IL" sz="2400" dirty="0" smtClean="0"/>
              <a:t>הפקת דו"חות, שאילתות ועיבודים לנתונים</a:t>
            </a:r>
          </a:p>
          <a:p>
            <a:pPr marL="627063" indent="-361950">
              <a:buClr>
                <a:srgbClr val="00B0F0"/>
              </a:buClr>
            </a:pPr>
            <a:r>
              <a:rPr lang="he-IL" sz="2400" dirty="0" smtClean="0"/>
              <a:t>ציטוטים?</a:t>
            </a:r>
          </a:p>
          <a:p>
            <a:endParaRPr lang="he-IL" sz="32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smtClean="0"/>
              <a:t>תוספות: חיוניות</a:t>
            </a:r>
            <a:r>
              <a:rPr lang="he-IL" sz="3600" dirty="0"/>
              <a:t>, אפיון צרכים </a:t>
            </a:r>
            <a:r>
              <a:rPr lang="he-IL" sz="3600" dirty="0" smtClean="0"/>
              <a:t>וישימות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4089092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514350">
              <a:buClr>
                <a:srgbClr val="00B0F0"/>
              </a:buClr>
              <a:buFont typeface="+mj-lt"/>
              <a:buAutoNum type="arabicPeriod"/>
            </a:pPr>
            <a:r>
              <a:rPr lang="he-IL" dirty="0" smtClean="0"/>
              <a:t>דוגמאות </a:t>
            </a:r>
            <a:r>
              <a:rPr lang="he-IL" dirty="0"/>
              <a:t>למערכות רלוונטיות - לניטור פרסומים</a:t>
            </a:r>
            <a:r>
              <a:rPr lang="he-IL" dirty="0" smtClean="0"/>
              <a:t>:</a:t>
            </a:r>
          </a:p>
          <a:p>
            <a:pPr marL="1314450" lvl="1" indent="-514350">
              <a:buClr>
                <a:srgbClr val="00B0F0"/>
              </a:buClr>
              <a:buFont typeface="+mj-lt"/>
              <a:buAutoNum type="romanUcPeriod"/>
            </a:pPr>
            <a:r>
              <a:rPr lang="he-IL" sz="2000" dirty="0" smtClean="0"/>
              <a:t> </a:t>
            </a:r>
            <a:r>
              <a:rPr lang="en-US" sz="2000" dirty="0" err="1" smtClean="0"/>
              <a:t>InCites</a:t>
            </a:r>
            <a:r>
              <a:rPr lang="en-US" sz="2000" dirty="0" smtClean="0"/>
              <a:t> </a:t>
            </a:r>
            <a:r>
              <a:rPr lang="he-IL" sz="2000" dirty="0"/>
              <a:t>של תומסון, </a:t>
            </a:r>
            <a:endParaRPr lang="he-IL" sz="2000" dirty="0" smtClean="0"/>
          </a:p>
          <a:p>
            <a:pPr marL="1314450" lvl="1" indent="-514350">
              <a:buClr>
                <a:srgbClr val="00B0F0"/>
              </a:buClr>
              <a:buFont typeface="+mj-lt"/>
              <a:buAutoNum type="romanUcPeriod"/>
            </a:pPr>
            <a:r>
              <a:rPr lang="en-US" sz="2000" dirty="0" err="1" smtClean="0"/>
              <a:t>SciVal</a:t>
            </a:r>
            <a:r>
              <a:rPr lang="en-US" sz="2000" dirty="0" smtClean="0"/>
              <a:t> </a:t>
            </a:r>
            <a:r>
              <a:rPr lang="he-IL" sz="2000" dirty="0" smtClean="0"/>
              <a:t>של </a:t>
            </a:r>
            <a:r>
              <a:rPr lang="he-IL" sz="2000" dirty="0" err="1"/>
              <a:t>אלסוויר</a:t>
            </a:r>
            <a:r>
              <a:rPr lang="he-IL" sz="2000" dirty="0"/>
              <a:t>; </a:t>
            </a:r>
            <a:endParaRPr lang="he-IL" sz="2000" dirty="0" smtClean="0"/>
          </a:p>
          <a:p>
            <a:pPr marL="1314450" lvl="1" indent="-514350">
              <a:buClr>
                <a:srgbClr val="00B0F0"/>
              </a:buClr>
              <a:buFont typeface="+mj-lt"/>
              <a:buAutoNum type="romanUcPeriod"/>
            </a:pPr>
            <a:r>
              <a:rPr lang="en-US" sz="2000" dirty="0" err="1" smtClean="0"/>
              <a:t>CoolCites</a:t>
            </a:r>
            <a:r>
              <a:rPr lang="he-IL" sz="2000" dirty="0" smtClean="0"/>
              <a:t> מבית האוניברסיטה העברית</a:t>
            </a:r>
          </a:p>
          <a:p>
            <a:pPr marL="685800" indent="-514350">
              <a:buClr>
                <a:srgbClr val="00B0F0"/>
              </a:buClr>
              <a:buFont typeface="+mj-lt"/>
              <a:buAutoNum type="arabicPeriod"/>
            </a:pPr>
            <a:r>
              <a:rPr lang="he-IL" dirty="0"/>
              <a:t>דוגמאות למערכות </a:t>
            </a:r>
            <a:r>
              <a:rPr lang="en-US" dirty="0"/>
              <a:t>CRIS</a:t>
            </a:r>
            <a:r>
              <a:rPr lang="he-IL" dirty="0"/>
              <a:t>:</a:t>
            </a:r>
          </a:p>
          <a:p>
            <a:pPr marL="1200150" lvl="1" indent="-400050">
              <a:buClr>
                <a:srgbClr val="00B0F0"/>
              </a:buClr>
              <a:buFont typeface="+mj-lt"/>
              <a:buAutoNum type="romanUcPeriod"/>
            </a:pPr>
            <a:r>
              <a:rPr lang="en-US" sz="1600" dirty="0" smtClean="0"/>
              <a:t> </a:t>
            </a:r>
            <a:r>
              <a:rPr lang="en-US" sz="2000" dirty="0" err="1"/>
              <a:t>Converis</a:t>
            </a:r>
            <a:r>
              <a:rPr lang="en-US" sz="2000" dirty="0"/>
              <a:t> </a:t>
            </a:r>
            <a:r>
              <a:rPr lang="he-IL" sz="2000" dirty="0"/>
              <a:t>של תומסון; </a:t>
            </a:r>
            <a:endParaRPr lang="he-IL" sz="2000" dirty="0" smtClean="0"/>
          </a:p>
          <a:p>
            <a:pPr marL="1314450" lvl="1" indent="-514350">
              <a:buClr>
                <a:srgbClr val="00B0F0"/>
              </a:buClr>
              <a:buFont typeface="+mj-lt"/>
              <a:buAutoNum type="romanUcPeriod"/>
            </a:pPr>
            <a:r>
              <a:rPr lang="en-US" sz="2000" dirty="0" smtClean="0"/>
              <a:t>Pure </a:t>
            </a:r>
            <a:r>
              <a:rPr lang="he-IL" sz="2000" dirty="0"/>
              <a:t>של </a:t>
            </a:r>
            <a:r>
              <a:rPr lang="he-IL" sz="2000" dirty="0" err="1"/>
              <a:t>אלסוויר</a:t>
            </a:r>
            <a:r>
              <a:rPr lang="he-IL" sz="2000" dirty="0"/>
              <a:t>; </a:t>
            </a:r>
            <a:endParaRPr lang="he-IL" sz="2000" dirty="0" smtClean="0"/>
          </a:p>
          <a:p>
            <a:pPr marL="1314450" lvl="1" indent="-514350">
              <a:buClr>
                <a:srgbClr val="00B0F0"/>
              </a:buClr>
              <a:buFont typeface="+mj-lt"/>
              <a:buAutoNum type="romanUcPeriod"/>
            </a:pPr>
            <a:r>
              <a:rPr lang="en-US" sz="2000" dirty="0" smtClean="0"/>
              <a:t>Elements </a:t>
            </a:r>
            <a:r>
              <a:rPr lang="he-IL" sz="2000" dirty="0"/>
              <a:t>של </a:t>
            </a:r>
            <a:r>
              <a:rPr lang="he-IL" sz="2000" dirty="0" err="1"/>
              <a:t>סימפלקטיק</a:t>
            </a:r>
            <a:r>
              <a:rPr lang="he-IL" sz="2000" dirty="0"/>
              <a:t>; </a:t>
            </a:r>
            <a:endParaRPr lang="he-IL" sz="2000" dirty="0" smtClean="0"/>
          </a:p>
          <a:p>
            <a:pPr marL="1314450" lvl="1" indent="-514350">
              <a:buClr>
                <a:srgbClr val="00B0F0"/>
              </a:buClr>
              <a:buFont typeface="+mj-lt"/>
              <a:buAutoNum type="romanUcPeriod"/>
            </a:pPr>
            <a:r>
              <a:rPr lang="he-IL" sz="2000" dirty="0" smtClean="0"/>
              <a:t>מערכת מבוססת </a:t>
            </a:r>
            <a:r>
              <a:rPr lang="en-US" sz="2000" dirty="0" smtClean="0"/>
              <a:t>CV</a:t>
            </a:r>
            <a:r>
              <a:rPr lang="he-IL" sz="2000" dirty="0" smtClean="0"/>
              <a:t> של </a:t>
            </a:r>
            <a:r>
              <a:rPr lang="en-US" sz="2000" dirty="0" smtClean="0"/>
              <a:t> </a:t>
            </a:r>
            <a:r>
              <a:rPr lang="en-US" sz="2000" dirty="0" err="1" smtClean="0"/>
              <a:t>CoolCite</a:t>
            </a:r>
            <a:endParaRPr lang="en-US" sz="20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 smtClean="0"/>
              <a:t>מיפוי חלופות: יתרונות, חסרונות ומשמעויות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76206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לכם המשתתפים</a:t>
            </a:r>
          </a:p>
          <a:p>
            <a:r>
              <a:rPr lang="he-IL" dirty="0" smtClean="0"/>
              <a:t>לפרופ' גדי </a:t>
            </a:r>
            <a:r>
              <a:rPr lang="he-IL" dirty="0" err="1" smtClean="0"/>
              <a:t>רבינוביץ</a:t>
            </a:r>
            <a:r>
              <a:rPr lang="he-IL" dirty="0" smtClean="0"/>
              <a:t>, פרופ' אורון שגריר וארי סטון </a:t>
            </a:r>
          </a:p>
          <a:p>
            <a:r>
              <a:rPr lang="he-IL" dirty="0" smtClean="0"/>
              <a:t>לפורום ור"ה המורחב</a:t>
            </a:r>
          </a:p>
          <a:p>
            <a:r>
              <a:rPr lang="he-IL" dirty="0" smtClean="0"/>
              <a:t>להנהלת ות"ת</a:t>
            </a:r>
          </a:p>
          <a:p>
            <a:r>
              <a:rPr lang="he-IL" dirty="0" smtClean="0"/>
              <a:t>לדבורה </a:t>
            </a:r>
            <a:r>
              <a:rPr lang="he-IL" dirty="0" err="1" smtClean="0"/>
              <a:t>מרגוליס</a:t>
            </a:r>
            <a:endParaRPr lang="he-IL" dirty="0" smtClean="0"/>
          </a:p>
          <a:p>
            <a:r>
              <a:rPr lang="he-IL" dirty="0" smtClean="0"/>
              <a:t>לרונית עמר בר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נתחיל בתודות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9720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F0"/>
              </a:buClr>
            </a:pPr>
            <a:r>
              <a:rPr lang="he-IL" sz="2400" dirty="0" smtClean="0"/>
              <a:t>החלטה </a:t>
            </a:r>
            <a:r>
              <a:rPr lang="he-IL" sz="2400" dirty="0"/>
              <a:t>על אופי התהליך: </a:t>
            </a:r>
            <a:endParaRPr lang="he-IL" sz="2400" dirty="0" smtClean="0"/>
          </a:p>
          <a:p>
            <a:pPr lvl="1">
              <a:buClr>
                <a:srgbClr val="00B0F0"/>
              </a:buClr>
            </a:pPr>
            <a:r>
              <a:rPr lang="he-IL" dirty="0" smtClean="0"/>
              <a:t>מכרז </a:t>
            </a:r>
            <a:r>
              <a:rPr lang="he-IL" dirty="0"/>
              <a:t>פומבי, מכרז סגור, קול קורא, אחר, ...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– </a:t>
            </a:r>
            <a:r>
              <a:rPr lang="he-IL" dirty="0"/>
              <a:t>בהתאם לחוות הדעת המשפטית של הגורמים הרלוונטיים</a:t>
            </a:r>
          </a:p>
          <a:p>
            <a:pPr>
              <a:buClr>
                <a:srgbClr val="00B0F0"/>
              </a:buClr>
            </a:pPr>
            <a:r>
              <a:rPr lang="he-IL" sz="2400" dirty="0" smtClean="0"/>
              <a:t>החלטה </a:t>
            </a:r>
            <a:r>
              <a:rPr lang="he-IL" sz="2400" dirty="0"/>
              <a:t>על סוג ההצעה המבוקשת: </a:t>
            </a:r>
            <a:endParaRPr lang="he-IL" sz="2400" dirty="0" smtClean="0"/>
          </a:p>
          <a:p>
            <a:pPr lvl="1">
              <a:buClr>
                <a:srgbClr val="00B0F0"/>
              </a:buClr>
            </a:pPr>
            <a:r>
              <a:rPr lang="he-IL" dirty="0" smtClean="0"/>
              <a:t>ככל הנראה </a:t>
            </a:r>
            <a:r>
              <a:rPr lang="he-IL" dirty="0"/>
              <a:t>מחיר לרישיון ארצי לשנה ראשונה (כולל התאמות ותקופת הרצה ללא תשלום) עם מחיר לשנים נוספות (כולל עדכונים וגרסאות חדשות) </a:t>
            </a:r>
          </a:p>
          <a:p>
            <a:pPr>
              <a:buClr>
                <a:srgbClr val="00B0F0"/>
              </a:buClr>
            </a:pPr>
            <a:r>
              <a:rPr lang="he-IL" sz="2400" dirty="0" smtClean="0"/>
              <a:t>החלטה </a:t>
            </a:r>
            <a:r>
              <a:rPr lang="he-IL" sz="2400" dirty="0"/>
              <a:t>על אופן הבחירה: </a:t>
            </a:r>
            <a:endParaRPr lang="he-IL" sz="2400" dirty="0" smtClean="0"/>
          </a:p>
          <a:p>
            <a:pPr lvl="1">
              <a:buClr>
                <a:srgbClr val="00B0F0"/>
              </a:buClr>
            </a:pPr>
            <a:r>
              <a:rPr lang="he-IL" dirty="0" smtClean="0"/>
              <a:t>תהליך </a:t>
            </a:r>
            <a:r>
              <a:rPr lang="he-IL" dirty="0"/>
              <a:t>דו-שלבי (תחרות כספית בין אלה שיעברו את החלק האיכותי) או שקלול של ציון איכותי וציון </a:t>
            </a:r>
            <a:r>
              <a:rPr lang="he-IL" dirty="0" smtClean="0"/>
              <a:t>כספי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בחירה: מכרז / </a:t>
            </a:r>
            <a:r>
              <a:rPr lang="he-IL" dirty="0" err="1" smtClean="0"/>
              <a:t>תיחור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1302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pPr>
              <a:buClr>
                <a:srgbClr val="00B0F0"/>
              </a:buClr>
            </a:pPr>
            <a:r>
              <a:rPr lang="he-IL" dirty="0" smtClean="0"/>
              <a:t>ספריות</a:t>
            </a:r>
            <a:r>
              <a:rPr lang="he-IL" dirty="0"/>
              <a:t>? </a:t>
            </a:r>
            <a:endParaRPr lang="he-IL" dirty="0" smtClean="0"/>
          </a:p>
          <a:p>
            <a:pPr>
              <a:buClr>
                <a:srgbClr val="00B0F0"/>
              </a:buClr>
            </a:pPr>
            <a:r>
              <a:rPr lang="he-IL" dirty="0" smtClean="0"/>
              <a:t>יחידה </a:t>
            </a:r>
            <a:r>
              <a:rPr lang="he-IL" dirty="0"/>
              <a:t>מרכזית</a:t>
            </a:r>
            <a:r>
              <a:rPr lang="he-IL" dirty="0" smtClean="0"/>
              <a:t>?</a:t>
            </a:r>
          </a:p>
          <a:p>
            <a:pPr>
              <a:buClr>
                <a:srgbClr val="00B0F0"/>
              </a:buClr>
            </a:pPr>
            <a:r>
              <a:rPr lang="he-IL" dirty="0" smtClean="0"/>
              <a:t>יחידות </a:t>
            </a:r>
            <a:r>
              <a:rPr lang="he-IL" dirty="0" err="1"/>
              <a:t>פקולטטיות</a:t>
            </a:r>
            <a:r>
              <a:rPr lang="he-IL" dirty="0" smtClean="0"/>
              <a:t>?</a:t>
            </a:r>
          </a:p>
          <a:p>
            <a:pPr>
              <a:buClr>
                <a:srgbClr val="00B0F0"/>
              </a:buClr>
            </a:pPr>
            <a:r>
              <a:rPr lang="he-IL" dirty="0" smtClean="0"/>
              <a:t>אחר?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בחינה והמלצה של אופני תפעול מוסדיים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472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F0"/>
              </a:buClr>
            </a:pPr>
            <a:r>
              <a:rPr lang="he-IL" dirty="0" smtClean="0"/>
              <a:t>מפגש היוועצות</a:t>
            </a:r>
          </a:p>
          <a:p>
            <a:pPr>
              <a:buClr>
                <a:srgbClr val="00B0F0"/>
              </a:buClr>
            </a:pPr>
            <a:r>
              <a:rPr lang="he-IL" dirty="0" smtClean="0"/>
              <a:t>ריכוז הערות של כל מוסד</a:t>
            </a:r>
          </a:p>
          <a:p>
            <a:pPr>
              <a:buClr>
                <a:srgbClr val="00B0F0"/>
              </a:buClr>
            </a:pPr>
            <a:r>
              <a:rPr lang="he-IL" dirty="0" smtClean="0"/>
              <a:t>פגישות עם נציגי הגורמים הרלוונטיים</a:t>
            </a:r>
          </a:p>
          <a:p>
            <a:pPr>
              <a:buClr>
                <a:srgbClr val="00B0F0"/>
              </a:buClr>
            </a:pPr>
            <a:r>
              <a:rPr lang="he-IL" dirty="0" smtClean="0"/>
              <a:t>הצגת המתווה לאישור:</a:t>
            </a:r>
          </a:p>
          <a:p>
            <a:pPr lvl="1">
              <a:buClr>
                <a:srgbClr val="00B0F0"/>
              </a:buClr>
            </a:pPr>
            <a:r>
              <a:rPr lang="he-IL" dirty="0" smtClean="0"/>
              <a:t>דרגי </a:t>
            </a:r>
            <a:r>
              <a:rPr lang="he-IL" dirty="0"/>
              <a:t>ור"ה ((נשיאים, רקטורים, מנכ"לים, סגני נשיא למו"פ) </a:t>
            </a:r>
            <a:endParaRPr lang="he-IL" dirty="0" smtClean="0"/>
          </a:p>
          <a:p>
            <a:pPr lvl="1">
              <a:buClr>
                <a:srgbClr val="00B0F0"/>
              </a:buClr>
            </a:pPr>
            <a:r>
              <a:rPr lang="he-IL" dirty="0" smtClean="0"/>
              <a:t>הנהלת ות"ת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תהליך קידום המתווה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422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-36512" y="-5612"/>
            <a:ext cx="9180512" cy="65405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5" name="מלבן 4"/>
          <p:cNvSpPr/>
          <p:nvPr/>
        </p:nvSpPr>
        <p:spPr bwMode="auto">
          <a:xfrm>
            <a:off x="0" y="648438"/>
            <a:ext cx="9144000" cy="5156826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5400" dirty="0" smtClean="0">
                <a:solidFill>
                  <a:schemeClr val="tx1"/>
                </a:solidFill>
              </a:rPr>
              <a:t>דיון</a:t>
            </a: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kumimoji="0" lang="he-IL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לבן 5"/>
          <p:cNvSpPr/>
          <p:nvPr/>
        </p:nvSpPr>
        <p:spPr bwMode="auto">
          <a:xfrm>
            <a:off x="7308304" y="2546096"/>
            <a:ext cx="1201272" cy="663732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kumimoji="0" lang="he-I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kumimoji="0" lang="he-I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endParaRPr kumimoji="0" lang="he-IL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8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F0"/>
              </a:buClr>
            </a:pPr>
            <a:r>
              <a:rPr lang="he-IL" dirty="0"/>
              <a:t>עץ תחומים אקדמיים</a:t>
            </a:r>
          </a:p>
          <a:p>
            <a:pPr>
              <a:buClr>
                <a:srgbClr val="00B0F0"/>
              </a:buClr>
            </a:pPr>
            <a:r>
              <a:rPr lang="he-IL" dirty="0"/>
              <a:t>התוספות הנדרשות</a:t>
            </a:r>
          </a:p>
          <a:p>
            <a:pPr>
              <a:buClr>
                <a:srgbClr val="00B0F0"/>
              </a:buClr>
            </a:pPr>
            <a:r>
              <a:rPr lang="he-IL" dirty="0"/>
              <a:t>הצעות לתהליך הבחינה והבחירה</a:t>
            </a:r>
          </a:p>
          <a:p>
            <a:pPr>
              <a:buClr>
                <a:srgbClr val="00B0F0"/>
              </a:buClr>
            </a:pPr>
            <a:r>
              <a:rPr lang="he-IL" dirty="0"/>
              <a:t>מחשבות על אופני </a:t>
            </a:r>
            <a:r>
              <a:rPr lang="he-IL" dirty="0" smtClean="0"/>
              <a:t>הפעלה</a:t>
            </a:r>
          </a:p>
          <a:p>
            <a:pPr>
              <a:buClr>
                <a:srgbClr val="00B0F0"/>
              </a:buClr>
            </a:pPr>
            <a:r>
              <a:rPr lang="he-IL" dirty="0" smtClean="0"/>
              <a:t>...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נושאים לדיון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4690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-36512" y="-5612"/>
            <a:ext cx="9180512" cy="65405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5" name="מלבן 4"/>
          <p:cNvSpPr/>
          <p:nvPr/>
        </p:nvSpPr>
        <p:spPr bwMode="auto">
          <a:xfrm>
            <a:off x="0" y="648438"/>
            <a:ext cx="9144000" cy="5156826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5400" dirty="0" smtClean="0">
                <a:solidFill>
                  <a:schemeClr val="tx1"/>
                </a:solidFill>
              </a:rPr>
              <a:t>למה מדידה?</a:t>
            </a: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kumimoji="0" lang="he-IL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לבן 5"/>
          <p:cNvSpPr/>
          <p:nvPr/>
        </p:nvSpPr>
        <p:spPr bwMode="auto">
          <a:xfrm>
            <a:off x="7308304" y="2546096"/>
            <a:ext cx="1201272" cy="663732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kumimoji="0" lang="he-I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kumimoji="0" lang="he-I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2"/>
              </a:rPr>
              <a:t></a:t>
            </a:r>
            <a:endParaRPr kumimoji="0" lang="he-IL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92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למדוד או לא למדוד?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59108"/>
            <a:ext cx="6381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stonevp.com/wp-content/uploads/2016/01/measure-contro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20827" r="6949" b="21479"/>
          <a:stretch/>
        </p:blipFill>
        <p:spPr bwMode="auto">
          <a:xfrm>
            <a:off x="324502" y="2955055"/>
            <a:ext cx="5327618" cy="27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אליפסה 4"/>
          <p:cNvSpPr/>
          <p:nvPr/>
        </p:nvSpPr>
        <p:spPr bwMode="auto">
          <a:xfrm>
            <a:off x="6156176" y="3501008"/>
            <a:ext cx="2232248" cy="2250556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200" dirty="0" smtClean="0">
                <a:solidFill>
                  <a:schemeClr val="tx1"/>
                </a:solidFill>
              </a:rPr>
              <a:t>... הדיון ה(</a:t>
            </a:r>
            <a:r>
              <a:rPr lang="he-IL" sz="3200" dirty="0" err="1" smtClean="0">
                <a:solidFill>
                  <a:schemeClr val="tx1"/>
                </a:solidFill>
              </a:rPr>
              <a:t>סו</a:t>
            </a:r>
            <a:r>
              <a:rPr lang="he-IL" sz="3200" dirty="0" smtClean="0">
                <a:solidFill>
                  <a:schemeClr val="tx1"/>
                </a:solidFill>
              </a:rPr>
              <a:t>)ער בפורום אקדמיה, למשל</a:t>
            </a:r>
            <a:endParaRPr kumimoji="0" lang="he-I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6033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122"/>
            <a:ext cx="5178072" cy="51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1705"/>
            <a:ext cx="5071367" cy="520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99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2972"/>
              </p:ext>
            </p:extLst>
          </p:nvPr>
        </p:nvGraphicFramePr>
        <p:xfrm>
          <a:off x="-81479" y="764704"/>
          <a:ext cx="8541911" cy="570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טבעת 15"/>
          <p:cNvSpPr/>
          <p:nvPr/>
        </p:nvSpPr>
        <p:spPr bwMode="auto">
          <a:xfrm>
            <a:off x="1403648" y="897952"/>
            <a:ext cx="5539340" cy="5483376"/>
          </a:xfrm>
          <a:prstGeom prst="donut">
            <a:avLst>
              <a:gd name="adj" fmla="val 7108"/>
            </a:avLst>
          </a:prstGeom>
          <a:noFill/>
          <a:ln w="444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7"/>
          <p:cNvSpPr>
            <a:spLocks noChangeArrowheads="1"/>
          </p:cNvSpPr>
          <p:nvPr/>
        </p:nvSpPr>
        <p:spPr bwMode="auto">
          <a:xfrm rot="17625684">
            <a:off x="5091906" y="4418807"/>
            <a:ext cx="3603625" cy="706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000" rIns="18000" anchor="ctr"/>
          <a:lstStyle/>
          <a:p>
            <a:pPr algn="ctr" rtl="0">
              <a:spcBef>
                <a:spcPct val="30000"/>
              </a:spcBef>
            </a:pPr>
            <a:r>
              <a:rPr lang="he-IL" sz="2800" dirty="0"/>
              <a:t>תקצוב יחסי + מידוד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פר חבר סגל + "בונוסים"</a:t>
            </a:r>
          </a:p>
        </p:txBody>
      </p:sp>
      <p:sp>
        <p:nvSpPr>
          <p:cNvPr id="8" name="מלבן 6"/>
          <p:cNvSpPr>
            <a:spLocks noChangeArrowheads="1"/>
          </p:cNvSpPr>
          <p:nvPr/>
        </p:nvSpPr>
        <p:spPr bwMode="auto">
          <a:xfrm rot="17490026">
            <a:off x="543270" y="2161901"/>
            <a:ext cx="1935162" cy="706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000" rIns="18000" anchor="ctr"/>
          <a:lstStyle/>
          <a:p>
            <a:pPr algn="ctr" rtl="0">
              <a:spcBef>
                <a:spcPct val="30000"/>
              </a:spcBef>
            </a:pPr>
            <a:r>
              <a:rPr lang="he-IL" sz="2800" dirty="0"/>
              <a:t>תקצוב יחסי</a:t>
            </a:r>
          </a:p>
        </p:txBody>
      </p:sp>
      <p:cxnSp>
        <p:nvCxnSpPr>
          <p:cNvPr id="13" name="מחבר ישר 12"/>
          <p:cNvCxnSpPr/>
          <p:nvPr/>
        </p:nvCxnSpPr>
        <p:spPr bwMode="auto">
          <a:xfrm>
            <a:off x="4211960" y="764704"/>
            <a:ext cx="0" cy="57606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מחבר ישר 14"/>
          <p:cNvCxnSpPr/>
          <p:nvPr/>
        </p:nvCxnSpPr>
        <p:spPr bwMode="auto">
          <a:xfrm flipH="1">
            <a:off x="1478544" y="4628010"/>
            <a:ext cx="612877" cy="28803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מודל המחקר של ות"ת (באחוזים)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519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תרשים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485334"/>
              </p:ext>
            </p:extLst>
          </p:nvPr>
        </p:nvGraphicFramePr>
        <p:xfrm>
          <a:off x="-313662" y="786935"/>
          <a:ext cx="8973959" cy="570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he-IL" dirty="0" smtClean="0"/>
              <a:t>מרכיבי תקצוב המחקר (ב-מ' ₪) 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 bwMode="auto">
          <a:xfrm>
            <a:off x="5004048" y="761874"/>
            <a:ext cx="3672408" cy="723536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ts val="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סה"כ תקצוב</a:t>
            </a:r>
            <a:r>
              <a:rPr kumimoji="0" lang="he-IL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מחקר </a:t>
            </a:r>
            <a:r>
              <a:rPr kumimoji="0" lang="he-IL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בתשע"ו</a:t>
            </a:r>
            <a:r>
              <a:rPr lang="he-IL" sz="2400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ts val="2000"/>
              </a:lnSpc>
              <a:spcBef>
                <a:spcPct val="30000"/>
              </a:spcBef>
            </a:pPr>
            <a:r>
              <a:rPr lang="he-IL" sz="2400" dirty="0" smtClean="0">
                <a:solidFill>
                  <a:srgbClr val="FF0000"/>
                </a:solidFill>
              </a:rPr>
              <a:t>2,776,018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he-IL" sz="2400" dirty="0" smtClean="0">
                <a:solidFill>
                  <a:srgbClr val="FF0000"/>
                </a:solidFill>
              </a:rPr>
              <a:t> </a:t>
            </a:r>
            <a:r>
              <a:rPr lang="he-IL" sz="2400" dirty="0">
                <a:solidFill>
                  <a:srgbClr val="FF0000"/>
                </a:solidFill>
              </a:rPr>
              <a:t>א' </a:t>
            </a:r>
            <a:r>
              <a:rPr lang="he-IL" sz="2400" dirty="0" smtClean="0">
                <a:solidFill>
                  <a:srgbClr val="FF0000"/>
                </a:solidFill>
              </a:rPr>
              <a:t>₪</a:t>
            </a:r>
            <a:endParaRPr kumimoji="0" lang="he-IL" sz="2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17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כמה היה שווה מאמר בתקצוב תשע"ו</a:t>
            </a:r>
            <a:endParaRPr lang="he-IL" dirty="0"/>
          </a:p>
        </p:txBody>
      </p:sp>
      <p:graphicFrame>
        <p:nvGraphicFramePr>
          <p:cNvPr id="4" name="תרשים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41576"/>
              </p:ext>
            </p:extLst>
          </p:nvPr>
        </p:nvGraphicFramePr>
        <p:xfrm>
          <a:off x="-81507" y="648437"/>
          <a:ext cx="9307015" cy="501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 bwMode="auto">
          <a:xfrm>
            <a:off x="1475656" y="674141"/>
            <a:ext cx="3240360" cy="52261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2800" dirty="0" smtClean="0">
                <a:solidFill>
                  <a:schemeClr val="bg2"/>
                </a:solidFill>
              </a:rPr>
              <a:t>באלפי ₪</a:t>
            </a:r>
          </a:p>
        </p:txBody>
      </p:sp>
    </p:spTree>
    <p:extLst>
      <p:ext uri="{BB962C8B-B14F-4D97-AF65-F5344CB8AC3E}">
        <p14:creationId xmlns:p14="http://schemas.microsoft.com/office/powerpoint/2010/main" val="27020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he-IL" dirty="0" smtClean="0">
                <a:cs typeface="+mn-cs"/>
              </a:rPr>
              <a:t>דירוגים בינלאומיים מובילים</a:t>
            </a:r>
            <a:endParaRPr lang="he-IL" dirty="0">
              <a:cs typeface="+mn-cs"/>
            </a:endParaRPr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9"/>
          <a:stretch/>
        </p:blipFill>
        <p:spPr bwMode="auto">
          <a:xfrm>
            <a:off x="611560" y="2005003"/>
            <a:ext cx="1596372" cy="152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אליפסה 3"/>
          <p:cNvSpPr/>
          <p:nvPr/>
        </p:nvSpPr>
        <p:spPr bwMode="auto">
          <a:xfrm>
            <a:off x="711830" y="2032299"/>
            <a:ext cx="1553582" cy="1612725"/>
          </a:xfrm>
          <a:prstGeom prst="ellipse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2337420" y="2005003"/>
            <a:ext cx="1485968" cy="1612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אליפסה 22"/>
          <p:cNvSpPr/>
          <p:nvPr/>
        </p:nvSpPr>
        <p:spPr bwMode="auto">
          <a:xfrm>
            <a:off x="3921596" y="2032298"/>
            <a:ext cx="1485968" cy="1612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אליפסה 17"/>
          <p:cNvSpPr/>
          <p:nvPr/>
        </p:nvSpPr>
        <p:spPr bwMode="auto">
          <a:xfrm>
            <a:off x="7158121" y="2005002"/>
            <a:ext cx="1485968" cy="1612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אליפסה 24"/>
          <p:cNvSpPr/>
          <p:nvPr/>
        </p:nvSpPr>
        <p:spPr bwMode="auto">
          <a:xfrm>
            <a:off x="5556974" y="2020258"/>
            <a:ext cx="1485968" cy="1612725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45720" rIns="1800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5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New">
  <a:themeElements>
    <a:clrScheme name="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0033CC"/>
      </a:accent1>
      <a:accent2>
        <a:srgbClr val="000044"/>
      </a:accent2>
      <a:accent3>
        <a:srgbClr val="AAAAB8"/>
      </a:accent3>
      <a:accent4>
        <a:srgbClr val="DADADA"/>
      </a:accent4>
      <a:accent5>
        <a:srgbClr val="AAADE2"/>
      </a:accent5>
      <a:accent6>
        <a:srgbClr val="00003D"/>
      </a:accent6>
      <a:hlink>
        <a:srgbClr val="3366FF"/>
      </a:hlink>
      <a:folHlink>
        <a:srgbClr val="FFFF00"/>
      </a:folHlink>
    </a:clrScheme>
    <a:fontScheme name="Online 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" tIns="45720" rIns="18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he-IL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" tIns="45720" rIns="18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he-IL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nline New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line New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line New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line New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line New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line New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יצוב מותאם אישית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מותאם אישית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עיצוב מותאם אישית">
  <a:themeElements>
    <a:clrScheme name="1_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מותאם אישית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Forum30e</Template>
  <TotalTime>36569</TotalTime>
  <Words>627</Words>
  <Application>Microsoft Office PowerPoint</Application>
  <PresentationFormat>‫הצגה על המסך (4:3)</PresentationFormat>
  <Paragraphs>132</Paragraphs>
  <Slides>24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24</vt:i4>
      </vt:variant>
    </vt:vector>
  </HeadingPairs>
  <TitlesOfParts>
    <vt:vector size="28" baseType="lpstr">
      <vt:lpstr>Online New</vt:lpstr>
      <vt:lpstr>ערכת נושא Office</vt:lpstr>
      <vt:lpstr>עיצוב מותאם אישית</vt:lpstr>
      <vt:lpstr>1_עיצוב מותאם אישית</vt:lpstr>
      <vt:lpstr>מצגת של PowerPoint</vt:lpstr>
      <vt:lpstr>נתחיל בתודות</vt:lpstr>
      <vt:lpstr>מצגת של PowerPoint</vt:lpstr>
      <vt:lpstr>למדוד או לא למדוד?</vt:lpstr>
      <vt:lpstr>מצגת של PowerPoint</vt:lpstr>
      <vt:lpstr>מודל המחקר של ות"ת (באחוזים)</vt:lpstr>
      <vt:lpstr>מרכיבי תקצוב המחקר (ב-מ' ₪) </vt:lpstr>
      <vt:lpstr>כמה היה שווה מאמר בתקצוב תשע"ו</vt:lpstr>
      <vt:lpstr>דירוגים בינלאומיים מובילים</vt:lpstr>
      <vt:lpstr>משקל המאמרים בדירוגים הבינ"ל</vt:lpstr>
      <vt:lpstr>סדר היום</vt:lpstr>
      <vt:lpstr>מצגת של PowerPoint</vt:lpstr>
      <vt:lpstr>Caveats</vt:lpstr>
      <vt:lpstr>תכלית ויעדים</vt:lpstr>
      <vt:lpstr>שלבים</vt:lpstr>
      <vt:lpstr>עץ התחומים האקדמיים</vt:lpstr>
      <vt:lpstr>תהליך הבחירה</vt:lpstr>
      <vt:lpstr>תוספות: חיוניות, אפיון צרכים וישימות</vt:lpstr>
      <vt:lpstr>מיפוי חלופות: יתרונות, חסרונות ומשמעויות</vt:lpstr>
      <vt:lpstr>בחירה: מכרז / תיחור</vt:lpstr>
      <vt:lpstr>בחינה והמלצה של אופני תפעול מוסדיים </vt:lpstr>
      <vt:lpstr>תהליך קידום המתווה</vt:lpstr>
      <vt:lpstr>מצגת של PowerPoint</vt:lpstr>
      <vt:lpstr>נושאים לדיון</vt:lpstr>
    </vt:vector>
  </TitlesOfParts>
  <Company>RAMOT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Ehud</dc:creator>
  <cp:lastModifiedBy>Or Ehud</cp:lastModifiedBy>
  <cp:revision>1006</cp:revision>
  <cp:lastPrinted>2016-01-17T19:35:16Z</cp:lastPrinted>
  <dcterms:created xsi:type="dcterms:W3CDTF">2005-11-04T15:57:05Z</dcterms:created>
  <dcterms:modified xsi:type="dcterms:W3CDTF">2016-07-28T08:30:25Z</dcterms:modified>
</cp:coreProperties>
</file>